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42" r:id="rId1"/>
  </p:sldMasterIdLst>
  <p:notesMasterIdLst>
    <p:notesMasterId r:id="rId89"/>
  </p:notesMasterIdLst>
  <p:handoutMasterIdLst>
    <p:handoutMasterId r:id="rId90"/>
  </p:handout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FEBFA-944F-4CC0-82A5-B2E96FC7D986}" v="5" dt="2023-01-03T09:57:15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pem Przygody" userId="fe72c8a1-48c1-4ba7-b171-db07cc63a41c" providerId="ADAL" clId="{B75FEBFA-944F-4CC0-82A5-B2E96FC7D986}"/>
    <pc:docChg chg="modSld">
      <pc:chgData name="Tropem Przygody" userId="fe72c8a1-48c1-4ba7-b171-db07cc63a41c" providerId="ADAL" clId="{B75FEBFA-944F-4CC0-82A5-B2E96FC7D986}" dt="2023-01-03T09:57:15.086" v="3"/>
      <pc:docMkLst>
        <pc:docMk/>
      </pc:docMkLst>
      <pc:sldChg chg="modSp">
        <pc:chgData name="Tropem Przygody" userId="fe72c8a1-48c1-4ba7-b171-db07cc63a41c" providerId="ADAL" clId="{B75FEBFA-944F-4CC0-82A5-B2E96FC7D986}" dt="2023-01-03T09:57:15.086" v="3"/>
        <pc:sldMkLst>
          <pc:docMk/>
          <pc:sldMk cId="3253047890" sldId="293"/>
        </pc:sldMkLst>
        <pc:graphicFrameChg chg="mod">
          <ac:chgData name="Tropem Przygody" userId="fe72c8a1-48c1-4ba7-b171-db07cc63a41c" providerId="ADAL" clId="{B75FEBFA-944F-4CC0-82A5-B2E96FC7D986}" dt="2023-01-03T09:57:15.086" v="3"/>
          <ac:graphicFrameMkLst>
            <pc:docMk/>
            <pc:sldMk cId="3253047890" sldId="293"/>
            <ac:graphicFrameMk id="8" creationId="{9C051088-7186-49BB-B49A-2F3C73F12BB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83278-5F7E-4AA0-9EBD-05D522F1D44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5FC6F0-6D2C-4F8F-A4F4-58C2F8054593}">
      <dgm:prSet/>
      <dgm:spPr/>
      <dgm:t>
        <a:bodyPr/>
        <a:lstStyle/>
        <a:p>
          <a:pPr algn="ctr"/>
          <a:r>
            <a:rPr lang="pl-PL" b="1" dirty="0"/>
            <a:t>Quiz składa się z      pytań i jest skierowany do wszystkich uczestników wydarzenia</a:t>
          </a:r>
          <a:endParaRPr lang="en-US" b="1" dirty="0"/>
        </a:p>
      </dgm:t>
    </dgm:pt>
    <dgm:pt modelId="{EAB8F1C0-E5AD-4B0B-8406-4D747BC7500E}" type="par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9CC60AB-E348-41A5-80B6-79C550079F5F}" type="sib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C603DFF-CE4E-49D6-BC63-5F18B26F85D9}">
      <dgm:prSet/>
      <dgm:spPr/>
      <dgm:t>
        <a:bodyPr/>
        <a:lstStyle/>
        <a:p>
          <a:pPr algn="ctr"/>
          <a:r>
            <a:rPr lang="pl-PL" b="1" dirty="0"/>
            <a:t>Pytania są zamknięte, jednokrotnego wyboru (z jedną poprawną odpowiedzią) </a:t>
          </a:r>
          <a:endParaRPr lang="en-US" b="1" dirty="0"/>
        </a:p>
      </dgm:t>
    </dgm:pt>
    <dgm:pt modelId="{6D0A3B7B-8EF0-4D88-AF91-DEE42CE8C239}" type="par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BFA55A51-755B-49ED-B5E9-A58BFC2EB96A}" type="sib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27F9449A-826E-4A63-A21B-5D2CA65620BC}">
      <dgm:prSet/>
      <dgm:spPr/>
      <dgm:t>
        <a:bodyPr/>
        <a:lstStyle/>
        <a:p>
          <a:pPr algn="ctr"/>
          <a:r>
            <a:rPr lang="pl-PL" b="1" dirty="0"/>
            <a:t>Łącznie do zdobycia jest      punktów </a:t>
          </a:r>
          <a:endParaRPr lang="en-US" b="1" dirty="0"/>
        </a:p>
      </dgm:t>
    </dgm:pt>
    <dgm:pt modelId="{A8D5B10F-3CDD-41CF-9598-04BC91A04CAC}" type="par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E8AF3764-173F-4A90-912B-FB719A5F9D23}" type="sib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F0B99434-47D3-49CB-AB19-8242702DB7FA}">
      <dgm:prSet/>
      <dgm:spPr/>
      <dgm:t>
        <a:bodyPr/>
        <a:lstStyle/>
        <a:p>
          <a:pPr algn="ctr"/>
          <a:r>
            <a:rPr lang="pl-PL" b="1" dirty="0"/>
            <a:t>W przypadku zdobycia takiej samej ilości punktów przez więcej niż jednego uczestnika nastąpi dogrywka</a:t>
          </a:r>
          <a:endParaRPr lang="en-US" b="1" dirty="0"/>
        </a:p>
      </dgm:t>
    </dgm:pt>
    <dgm:pt modelId="{3CAA7FF4-F65F-49B9-ABCB-00835393ACE1}" type="par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48A3E178-E9A6-49CC-A563-7E4B05ED27CC}" type="sib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A31D77DC-A7BA-4928-9403-F3F46AF7A2E5}" type="pres">
      <dgm:prSet presAssocID="{42883278-5F7E-4AA0-9EBD-05D522F1D441}" presName="linear" presStyleCnt="0">
        <dgm:presLayoutVars>
          <dgm:animLvl val="lvl"/>
          <dgm:resizeHandles val="exact"/>
        </dgm:presLayoutVars>
      </dgm:prSet>
      <dgm:spPr/>
    </dgm:pt>
    <dgm:pt modelId="{80FF9F7F-1124-498B-AAB6-1E76CE73EE08}" type="pres">
      <dgm:prSet presAssocID="{FC5FC6F0-6D2C-4F8F-A4F4-58C2F8054593}" presName="parentText" presStyleLbl="node1" presStyleIdx="0" presStyleCnt="4" custLinFactNeighborX="-97">
        <dgm:presLayoutVars>
          <dgm:chMax val="0"/>
          <dgm:bulletEnabled val="1"/>
        </dgm:presLayoutVars>
      </dgm:prSet>
      <dgm:spPr/>
    </dgm:pt>
    <dgm:pt modelId="{D99C4D6B-397F-47EE-A527-8DD15E9C8E51}" type="pres">
      <dgm:prSet presAssocID="{89CC60AB-E348-41A5-80B6-79C550079F5F}" presName="spacer" presStyleCnt="0"/>
      <dgm:spPr/>
    </dgm:pt>
    <dgm:pt modelId="{83A52FCA-5E0F-4BCF-9DBF-0FB126BA965D}" type="pres">
      <dgm:prSet presAssocID="{8C603DFF-CE4E-49D6-BC63-5F18B26F85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3EEFBF-C64C-4975-A33A-A9A8EAB15A74}" type="pres">
      <dgm:prSet presAssocID="{BFA55A51-755B-49ED-B5E9-A58BFC2EB96A}" presName="spacer" presStyleCnt="0"/>
      <dgm:spPr/>
    </dgm:pt>
    <dgm:pt modelId="{90B7061B-26D0-4B21-BE95-930F09C7FC56}" type="pres">
      <dgm:prSet presAssocID="{27F9449A-826E-4A63-A21B-5D2CA65620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1970A5-46B1-4754-B141-46FA98E7E8C3}" type="pres">
      <dgm:prSet presAssocID="{E8AF3764-173F-4A90-912B-FB719A5F9D23}" presName="spacer" presStyleCnt="0"/>
      <dgm:spPr/>
    </dgm:pt>
    <dgm:pt modelId="{BE7F8E2D-BD9E-4357-AC76-274BCA069C05}" type="pres">
      <dgm:prSet presAssocID="{F0B99434-47D3-49CB-AB19-8242702DB7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79EB1C-28BD-4F38-B466-B9F6F661EF90}" type="presOf" srcId="{8C603DFF-CE4E-49D6-BC63-5F18B26F85D9}" destId="{83A52FCA-5E0F-4BCF-9DBF-0FB126BA965D}" srcOrd="0" destOrd="0" presId="urn:microsoft.com/office/officeart/2005/8/layout/vList2"/>
    <dgm:cxn modelId="{3C54E32B-B8F5-4069-9D3A-47B07E8FF5F3}" type="presOf" srcId="{FC5FC6F0-6D2C-4F8F-A4F4-58C2F8054593}" destId="{80FF9F7F-1124-498B-AAB6-1E76CE73EE08}" srcOrd="0" destOrd="0" presId="urn:microsoft.com/office/officeart/2005/8/layout/vList2"/>
    <dgm:cxn modelId="{30FE7530-EE6A-4CDD-B395-67A26F1EA2CC}" srcId="{42883278-5F7E-4AA0-9EBD-05D522F1D441}" destId="{F0B99434-47D3-49CB-AB19-8242702DB7FA}" srcOrd="3" destOrd="0" parTransId="{3CAA7FF4-F65F-49B9-ABCB-00835393ACE1}" sibTransId="{48A3E178-E9A6-49CC-A563-7E4B05ED27CC}"/>
    <dgm:cxn modelId="{0620FB3E-C86F-4ED0-92ED-1F3AD2939C37}" srcId="{42883278-5F7E-4AA0-9EBD-05D522F1D441}" destId="{8C603DFF-CE4E-49D6-BC63-5F18B26F85D9}" srcOrd="1" destOrd="0" parTransId="{6D0A3B7B-8EF0-4D88-AF91-DEE42CE8C239}" sibTransId="{BFA55A51-755B-49ED-B5E9-A58BFC2EB96A}"/>
    <dgm:cxn modelId="{2E050B61-26CD-40BA-8EDD-E9526519DFB8}" srcId="{42883278-5F7E-4AA0-9EBD-05D522F1D441}" destId="{27F9449A-826E-4A63-A21B-5D2CA65620BC}" srcOrd="2" destOrd="0" parTransId="{A8D5B10F-3CDD-41CF-9598-04BC91A04CAC}" sibTransId="{E8AF3764-173F-4A90-912B-FB719A5F9D23}"/>
    <dgm:cxn modelId="{0C3D299C-B668-4265-89E5-5DD2ADC0D87B}" type="presOf" srcId="{42883278-5F7E-4AA0-9EBD-05D522F1D441}" destId="{A31D77DC-A7BA-4928-9403-F3F46AF7A2E5}" srcOrd="0" destOrd="0" presId="urn:microsoft.com/office/officeart/2005/8/layout/vList2"/>
    <dgm:cxn modelId="{5D85FE9C-1791-4F5F-B3BC-0CD1DE5689DB}" srcId="{42883278-5F7E-4AA0-9EBD-05D522F1D441}" destId="{FC5FC6F0-6D2C-4F8F-A4F4-58C2F8054593}" srcOrd="0" destOrd="0" parTransId="{EAB8F1C0-E5AD-4B0B-8406-4D747BC7500E}" sibTransId="{89CC60AB-E348-41A5-80B6-79C550079F5F}"/>
    <dgm:cxn modelId="{D0E46FE7-A72C-4216-B961-581B8F5B286E}" type="presOf" srcId="{F0B99434-47D3-49CB-AB19-8242702DB7FA}" destId="{BE7F8E2D-BD9E-4357-AC76-274BCA069C05}" srcOrd="0" destOrd="0" presId="urn:microsoft.com/office/officeart/2005/8/layout/vList2"/>
    <dgm:cxn modelId="{E94A0BF5-F819-4232-8FEE-EF877048FAAE}" type="presOf" srcId="{27F9449A-826E-4A63-A21B-5D2CA65620BC}" destId="{90B7061B-26D0-4B21-BE95-930F09C7FC56}" srcOrd="0" destOrd="0" presId="urn:microsoft.com/office/officeart/2005/8/layout/vList2"/>
    <dgm:cxn modelId="{711D148A-A86C-4376-B199-D720BA993F05}" type="presParOf" srcId="{A31D77DC-A7BA-4928-9403-F3F46AF7A2E5}" destId="{80FF9F7F-1124-498B-AAB6-1E76CE73EE08}" srcOrd="0" destOrd="0" presId="urn:microsoft.com/office/officeart/2005/8/layout/vList2"/>
    <dgm:cxn modelId="{EED5546F-E553-4D03-A1B8-241E277E8978}" type="presParOf" srcId="{A31D77DC-A7BA-4928-9403-F3F46AF7A2E5}" destId="{D99C4D6B-397F-47EE-A527-8DD15E9C8E51}" srcOrd="1" destOrd="0" presId="urn:microsoft.com/office/officeart/2005/8/layout/vList2"/>
    <dgm:cxn modelId="{EEC6724A-16AB-41C4-B7CA-36BC23013F2D}" type="presParOf" srcId="{A31D77DC-A7BA-4928-9403-F3F46AF7A2E5}" destId="{83A52FCA-5E0F-4BCF-9DBF-0FB126BA965D}" srcOrd="2" destOrd="0" presId="urn:microsoft.com/office/officeart/2005/8/layout/vList2"/>
    <dgm:cxn modelId="{BAB3177B-1CF0-494A-8D93-A172649DF908}" type="presParOf" srcId="{A31D77DC-A7BA-4928-9403-F3F46AF7A2E5}" destId="{4B3EEFBF-C64C-4975-A33A-A9A8EAB15A74}" srcOrd="3" destOrd="0" presId="urn:microsoft.com/office/officeart/2005/8/layout/vList2"/>
    <dgm:cxn modelId="{3549701E-6604-44C2-85D7-5354BC7729EF}" type="presParOf" srcId="{A31D77DC-A7BA-4928-9403-F3F46AF7A2E5}" destId="{90B7061B-26D0-4B21-BE95-930F09C7FC56}" srcOrd="4" destOrd="0" presId="urn:microsoft.com/office/officeart/2005/8/layout/vList2"/>
    <dgm:cxn modelId="{D9039161-0198-4350-B8BF-199C70680A22}" type="presParOf" srcId="{A31D77DC-A7BA-4928-9403-F3F46AF7A2E5}" destId="{1F1970A5-46B1-4754-B141-46FA98E7E8C3}" srcOrd="5" destOrd="0" presId="urn:microsoft.com/office/officeart/2005/8/layout/vList2"/>
    <dgm:cxn modelId="{E4A90DB1-BD67-4793-9084-82C2804DE50F}" type="presParOf" srcId="{A31D77DC-A7BA-4928-9403-F3F46AF7A2E5}" destId="{BE7F8E2D-BD9E-4357-AC76-274BCA069C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83278-5F7E-4AA0-9EBD-05D522F1D441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C5FC6F0-6D2C-4F8F-A4F4-58C2F8054593}">
      <dgm:prSet/>
      <dgm:spPr/>
      <dgm:t>
        <a:bodyPr/>
        <a:lstStyle/>
        <a:p>
          <a:pPr algn="ctr"/>
          <a:r>
            <a:rPr lang="pl-PL" b="1" dirty="0"/>
            <a:t>Quiz składa się z 43 pytań i jest skierowany do wszystkich uczestników wyjazdu</a:t>
          </a:r>
          <a:endParaRPr lang="en-US" b="1" dirty="0"/>
        </a:p>
      </dgm:t>
    </dgm:pt>
    <dgm:pt modelId="{EAB8F1C0-E5AD-4B0B-8406-4D747BC7500E}" type="par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9CC60AB-E348-41A5-80B6-79C550079F5F}" type="sib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C603DFF-CE4E-49D6-BC63-5F18B26F85D9}">
      <dgm:prSet/>
      <dgm:spPr/>
      <dgm:t>
        <a:bodyPr/>
        <a:lstStyle/>
        <a:p>
          <a:pPr algn="ctr"/>
          <a:r>
            <a:rPr lang="pl-PL" b="1" dirty="0"/>
            <a:t>Pytania są zamknięte, jednokrotnego wyboru (z jedną poprawną odpowiedzią) </a:t>
          </a:r>
          <a:endParaRPr lang="en-US" b="1" dirty="0"/>
        </a:p>
      </dgm:t>
    </dgm:pt>
    <dgm:pt modelId="{6D0A3B7B-8EF0-4D88-AF91-DEE42CE8C239}" type="par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BFA55A51-755B-49ED-B5E9-A58BFC2EB96A}" type="sib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27F9449A-826E-4A63-A21B-5D2CA65620BC}">
      <dgm:prSet/>
      <dgm:spPr/>
      <dgm:t>
        <a:bodyPr/>
        <a:lstStyle/>
        <a:p>
          <a:pPr algn="ctr"/>
          <a:r>
            <a:rPr lang="pl-PL" b="1" dirty="0"/>
            <a:t>Łącznie do zdobycia jest 43 punktów </a:t>
          </a:r>
          <a:endParaRPr lang="en-US" b="1" dirty="0"/>
        </a:p>
      </dgm:t>
    </dgm:pt>
    <dgm:pt modelId="{A8D5B10F-3CDD-41CF-9598-04BC91A04CAC}" type="par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E8AF3764-173F-4A90-912B-FB719A5F9D23}" type="sib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F0B99434-47D3-49CB-AB19-8242702DB7FA}">
      <dgm:prSet/>
      <dgm:spPr/>
      <dgm:t>
        <a:bodyPr/>
        <a:lstStyle/>
        <a:p>
          <a:pPr algn="ctr"/>
          <a:r>
            <a:rPr lang="pl-PL" b="1" dirty="0"/>
            <a:t>W przypadku zdobycia takiej samej ilości punktów przez więcej niż jednego uczestnika nastąpi dogrywka składająca się z dwóch pytań otwartych dla każdej części</a:t>
          </a:r>
          <a:endParaRPr lang="en-US" b="1" dirty="0"/>
        </a:p>
      </dgm:t>
    </dgm:pt>
    <dgm:pt modelId="{3CAA7FF4-F65F-49B9-ABCB-00835393ACE1}" type="par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48A3E178-E9A6-49CC-A563-7E4B05ED27CC}" type="sib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A31D77DC-A7BA-4928-9403-F3F46AF7A2E5}" type="pres">
      <dgm:prSet presAssocID="{42883278-5F7E-4AA0-9EBD-05D522F1D441}" presName="linear" presStyleCnt="0">
        <dgm:presLayoutVars>
          <dgm:animLvl val="lvl"/>
          <dgm:resizeHandles val="exact"/>
        </dgm:presLayoutVars>
      </dgm:prSet>
      <dgm:spPr/>
    </dgm:pt>
    <dgm:pt modelId="{80FF9F7F-1124-498B-AAB6-1E76CE73EE08}" type="pres">
      <dgm:prSet presAssocID="{FC5FC6F0-6D2C-4F8F-A4F4-58C2F8054593}" presName="parentText" presStyleLbl="node1" presStyleIdx="0" presStyleCnt="4" custLinFactY="45333" custLinFactNeighborX="710" custLinFactNeighborY="100000">
        <dgm:presLayoutVars>
          <dgm:chMax val="0"/>
          <dgm:bulletEnabled val="1"/>
        </dgm:presLayoutVars>
      </dgm:prSet>
      <dgm:spPr/>
    </dgm:pt>
    <dgm:pt modelId="{D99C4D6B-397F-47EE-A527-8DD15E9C8E51}" type="pres">
      <dgm:prSet presAssocID="{89CC60AB-E348-41A5-80B6-79C550079F5F}" presName="spacer" presStyleCnt="0"/>
      <dgm:spPr/>
    </dgm:pt>
    <dgm:pt modelId="{83A52FCA-5E0F-4BCF-9DBF-0FB126BA965D}" type="pres">
      <dgm:prSet presAssocID="{8C603DFF-CE4E-49D6-BC63-5F18B26F85D9}" presName="parentText" presStyleLbl="node1" presStyleIdx="1" presStyleCnt="4" custLinFactY="45333" custLinFactNeighborX="710" custLinFactNeighborY="100000">
        <dgm:presLayoutVars>
          <dgm:chMax val="0"/>
          <dgm:bulletEnabled val="1"/>
        </dgm:presLayoutVars>
      </dgm:prSet>
      <dgm:spPr/>
    </dgm:pt>
    <dgm:pt modelId="{4B3EEFBF-C64C-4975-A33A-A9A8EAB15A74}" type="pres">
      <dgm:prSet presAssocID="{BFA55A51-755B-49ED-B5E9-A58BFC2EB96A}" presName="spacer" presStyleCnt="0"/>
      <dgm:spPr/>
    </dgm:pt>
    <dgm:pt modelId="{90B7061B-26D0-4B21-BE95-930F09C7FC56}" type="pres">
      <dgm:prSet presAssocID="{27F9449A-826E-4A63-A21B-5D2CA65620BC}" presName="parentText" presStyleLbl="node1" presStyleIdx="2" presStyleCnt="4" custLinFactY="45333" custLinFactNeighborX="710" custLinFactNeighborY="100000">
        <dgm:presLayoutVars>
          <dgm:chMax val="0"/>
          <dgm:bulletEnabled val="1"/>
        </dgm:presLayoutVars>
      </dgm:prSet>
      <dgm:spPr/>
    </dgm:pt>
    <dgm:pt modelId="{1F1970A5-46B1-4754-B141-46FA98E7E8C3}" type="pres">
      <dgm:prSet presAssocID="{E8AF3764-173F-4A90-912B-FB719A5F9D23}" presName="spacer" presStyleCnt="0"/>
      <dgm:spPr/>
    </dgm:pt>
    <dgm:pt modelId="{BE7F8E2D-BD9E-4357-AC76-274BCA069C05}" type="pres">
      <dgm:prSet presAssocID="{F0B99434-47D3-49CB-AB19-8242702DB7FA}" presName="parentText" presStyleLbl="node1" presStyleIdx="3" presStyleCnt="4" custLinFactY="42588" custLinFactNeighborX="710" custLinFactNeighborY="100000">
        <dgm:presLayoutVars>
          <dgm:chMax val="0"/>
          <dgm:bulletEnabled val="1"/>
        </dgm:presLayoutVars>
      </dgm:prSet>
      <dgm:spPr/>
    </dgm:pt>
  </dgm:ptLst>
  <dgm:cxnLst>
    <dgm:cxn modelId="{9E79EB1C-28BD-4F38-B466-B9F6F661EF90}" type="presOf" srcId="{8C603DFF-CE4E-49D6-BC63-5F18B26F85D9}" destId="{83A52FCA-5E0F-4BCF-9DBF-0FB126BA965D}" srcOrd="0" destOrd="0" presId="urn:microsoft.com/office/officeart/2005/8/layout/vList2"/>
    <dgm:cxn modelId="{3C54E32B-B8F5-4069-9D3A-47B07E8FF5F3}" type="presOf" srcId="{FC5FC6F0-6D2C-4F8F-A4F4-58C2F8054593}" destId="{80FF9F7F-1124-498B-AAB6-1E76CE73EE08}" srcOrd="0" destOrd="0" presId="urn:microsoft.com/office/officeart/2005/8/layout/vList2"/>
    <dgm:cxn modelId="{30FE7530-EE6A-4CDD-B395-67A26F1EA2CC}" srcId="{42883278-5F7E-4AA0-9EBD-05D522F1D441}" destId="{F0B99434-47D3-49CB-AB19-8242702DB7FA}" srcOrd="3" destOrd="0" parTransId="{3CAA7FF4-F65F-49B9-ABCB-00835393ACE1}" sibTransId="{48A3E178-E9A6-49CC-A563-7E4B05ED27CC}"/>
    <dgm:cxn modelId="{0620FB3E-C86F-4ED0-92ED-1F3AD2939C37}" srcId="{42883278-5F7E-4AA0-9EBD-05D522F1D441}" destId="{8C603DFF-CE4E-49D6-BC63-5F18B26F85D9}" srcOrd="1" destOrd="0" parTransId="{6D0A3B7B-8EF0-4D88-AF91-DEE42CE8C239}" sibTransId="{BFA55A51-755B-49ED-B5E9-A58BFC2EB96A}"/>
    <dgm:cxn modelId="{2E050B61-26CD-40BA-8EDD-E9526519DFB8}" srcId="{42883278-5F7E-4AA0-9EBD-05D522F1D441}" destId="{27F9449A-826E-4A63-A21B-5D2CA65620BC}" srcOrd="2" destOrd="0" parTransId="{A8D5B10F-3CDD-41CF-9598-04BC91A04CAC}" sibTransId="{E8AF3764-173F-4A90-912B-FB719A5F9D23}"/>
    <dgm:cxn modelId="{0C3D299C-B668-4265-89E5-5DD2ADC0D87B}" type="presOf" srcId="{42883278-5F7E-4AA0-9EBD-05D522F1D441}" destId="{A31D77DC-A7BA-4928-9403-F3F46AF7A2E5}" srcOrd="0" destOrd="0" presId="urn:microsoft.com/office/officeart/2005/8/layout/vList2"/>
    <dgm:cxn modelId="{5D85FE9C-1791-4F5F-B3BC-0CD1DE5689DB}" srcId="{42883278-5F7E-4AA0-9EBD-05D522F1D441}" destId="{FC5FC6F0-6D2C-4F8F-A4F4-58C2F8054593}" srcOrd="0" destOrd="0" parTransId="{EAB8F1C0-E5AD-4B0B-8406-4D747BC7500E}" sibTransId="{89CC60AB-E348-41A5-80B6-79C550079F5F}"/>
    <dgm:cxn modelId="{D0E46FE7-A72C-4216-B961-581B8F5B286E}" type="presOf" srcId="{F0B99434-47D3-49CB-AB19-8242702DB7FA}" destId="{BE7F8E2D-BD9E-4357-AC76-274BCA069C05}" srcOrd="0" destOrd="0" presId="urn:microsoft.com/office/officeart/2005/8/layout/vList2"/>
    <dgm:cxn modelId="{E94A0BF5-F819-4232-8FEE-EF877048FAAE}" type="presOf" srcId="{27F9449A-826E-4A63-A21B-5D2CA65620BC}" destId="{90B7061B-26D0-4B21-BE95-930F09C7FC56}" srcOrd="0" destOrd="0" presId="urn:microsoft.com/office/officeart/2005/8/layout/vList2"/>
    <dgm:cxn modelId="{711D148A-A86C-4376-B199-D720BA993F05}" type="presParOf" srcId="{A31D77DC-A7BA-4928-9403-F3F46AF7A2E5}" destId="{80FF9F7F-1124-498B-AAB6-1E76CE73EE08}" srcOrd="0" destOrd="0" presId="urn:microsoft.com/office/officeart/2005/8/layout/vList2"/>
    <dgm:cxn modelId="{EED5546F-E553-4D03-A1B8-241E277E8978}" type="presParOf" srcId="{A31D77DC-A7BA-4928-9403-F3F46AF7A2E5}" destId="{D99C4D6B-397F-47EE-A527-8DD15E9C8E51}" srcOrd="1" destOrd="0" presId="urn:microsoft.com/office/officeart/2005/8/layout/vList2"/>
    <dgm:cxn modelId="{EEC6724A-16AB-41C4-B7CA-36BC23013F2D}" type="presParOf" srcId="{A31D77DC-A7BA-4928-9403-F3F46AF7A2E5}" destId="{83A52FCA-5E0F-4BCF-9DBF-0FB126BA965D}" srcOrd="2" destOrd="0" presId="urn:microsoft.com/office/officeart/2005/8/layout/vList2"/>
    <dgm:cxn modelId="{BAB3177B-1CF0-494A-8D93-A172649DF908}" type="presParOf" srcId="{A31D77DC-A7BA-4928-9403-F3F46AF7A2E5}" destId="{4B3EEFBF-C64C-4975-A33A-A9A8EAB15A74}" srcOrd="3" destOrd="0" presId="urn:microsoft.com/office/officeart/2005/8/layout/vList2"/>
    <dgm:cxn modelId="{3549701E-6604-44C2-85D7-5354BC7729EF}" type="presParOf" srcId="{A31D77DC-A7BA-4928-9403-F3F46AF7A2E5}" destId="{90B7061B-26D0-4B21-BE95-930F09C7FC56}" srcOrd="4" destOrd="0" presId="urn:microsoft.com/office/officeart/2005/8/layout/vList2"/>
    <dgm:cxn modelId="{D9039161-0198-4350-B8BF-199C70680A22}" type="presParOf" srcId="{A31D77DC-A7BA-4928-9403-F3F46AF7A2E5}" destId="{1F1970A5-46B1-4754-B141-46FA98E7E8C3}" srcOrd="5" destOrd="0" presId="urn:microsoft.com/office/officeart/2005/8/layout/vList2"/>
    <dgm:cxn modelId="{E4A90DB1-BD67-4793-9084-82C2804DE50F}" type="presParOf" srcId="{A31D77DC-A7BA-4928-9403-F3F46AF7A2E5}" destId="{BE7F8E2D-BD9E-4357-AC76-274BCA069C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9F7F-1124-498B-AAB6-1E76CE73EE08}">
      <dsp:nvSpPr>
        <dsp:cNvPr id="0" name=""/>
        <dsp:cNvSpPr/>
      </dsp:nvSpPr>
      <dsp:spPr>
        <a:xfrm>
          <a:off x="0" y="2898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Quiz składa się z      pytań i jest skierowany do wszystkich uczestników wydarzenia</a:t>
          </a:r>
          <a:endParaRPr lang="en-US" sz="2100" b="1" kern="1200" dirty="0"/>
        </a:p>
      </dsp:txBody>
      <dsp:txXfrm>
        <a:off x="40780" y="69769"/>
        <a:ext cx="8515108" cy="753819"/>
      </dsp:txXfrm>
    </dsp:sp>
    <dsp:sp modelId="{83A52FCA-5E0F-4BCF-9DBF-0FB126BA965D}">
      <dsp:nvSpPr>
        <dsp:cNvPr id="0" name=""/>
        <dsp:cNvSpPr/>
      </dsp:nvSpPr>
      <dsp:spPr>
        <a:xfrm>
          <a:off x="0" y="92484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-163625"/>
                <a:satOff val="12937"/>
                <a:lumOff val="-261"/>
                <a:alphaOff val="0"/>
                <a:tint val="96000"/>
                <a:lumMod val="104000"/>
              </a:schemeClr>
            </a:gs>
            <a:gs pos="100000">
              <a:schemeClr val="accent2">
                <a:hueOff val="-163625"/>
                <a:satOff val="12937"/>
                <a:lumOff val="-261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Pytania są zamknięte, jednokrotnego wyboru (z jedną poprawną odpowiedzią) </a:t>
          </a:r>
          <a:endParaRPr lang="en-US" sz="2100" b="1" kern="1200" dirty="0"/>
        </a:p>
      </dsp:txBody>
      <dsp:txXfrm>
        <a:off x="40780" y="965629"/>
        <a:ext cx="8515108" cy="753819"/>
      </dsp:txXfrm>
    </dsp:sp>
    <dsp:sp modelId="{90B7061B-26D0-4B21-BE95-930F09C7FC56}">
      <dsp:nvSpPr>
        <dsp:cNvPr id="0" name=""/>
        <dsp:cNvSpPr/>
      </dsp:nvSpPr>
      <dsp:spPr>
        <a:xfrm>
          <a:off x="0" y="182070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-327250"/>
                <a:satOff val="25875"/>
                <a:lumOff val="-523"/>
                <a:alphaOff val="0"/>
                <a:tint val="96000"/>
                <a:lumMod val="104000"/>
              </a:schemeClr>
            </a:gs>
            <a:gs pos="100000">
              <a:schemeClr val="accent2">
                <a:hueOff val="-327250"/>
                <a:satOff val="25875"/>
                <a:lumOff val="-523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Łącznie do zdobycia jest      punktów </a:t>
          </a:r>
          <a:endParaRPr lang="en-US" sz="2100" b="1" kern="1200" dirty="0"/>
        </a:p>
      </dsp:txBody>
      <dsp:txXfrm>
        <a:off x="40780" y="1861489"/>
        <a:ext cx="8515108" cy="753819"/>
      </dsp:txXfrm>
    </dsp:sp>
    <dsp:sp modelId="{BE7F8E2D-BD9E-4357-AC76-274BCA069C05}">
      <dsp:nvSpPr>
        <dsp:cNvPr id="0" name=""/>
        <dsp:cNvSpPr/>
      </dsp:nvSpPr>
      <dsp:spPr>
        <a:xfrm>
          <a:off x="0" y="271656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W przypadku zdobycia takiej samej ilości punktów przez więcej niż jednego uczestnika nastąpi dogrywka</a:t>
          </a:r>
          <a:endParaRPr lang="en-US" sz="2100" b="1" kern="1200" dirty="0"/>
        </a:p>
      </dsp:txBody>
      <dsp:txXfrm>
        <a:off x="40780" y="2757349"/>
        <a:ext cx="8515108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9F7F-1124-498B-AAB6-1E76CE73EE08}">
      <dsp:nvSpPr>
        <dsp:cNvPr id="0" name=""/>
        <dsp:cNvSpPr/>
      </dsp:nvSpPr>
      <dsp:spPr>
        <a:xfrm>
          <a:off x="0" y="606338"/>
          <a:ext cx="8828760" cy="6356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Quiz składa się z 43 pytań i jest skierowany do wszystkich uczestników wyjazdu</a:t>
          </a:r>
          <a:endParaRPr lang="en-US" sz="1600" b="1" kern="1200" dirty="0"/>
        </a:p>
      </dsp:txBody>
      <dsp:txXfrm>
        <a:off x="31028" y="637366"/>
        <a:ext cx="8766704" cy="573546"/>
      </dsp:txXfrm>
    </dsp:sp>
    <dsp:sp modelId="{83A52FCA-5E0F-4BCF-9DBF-0FB126BA965D}">
      <dsp:nvSpPr>
        <dsp:cNvPr id="0" name=""/>
        <dsp:cNvSpPr/>
      </dsp:nvSpPr>
      <dsp:spPr>
        <a:xfrm>
          <a:off x="0" y="1288021"/>
          <a:ext cx="8828760" cy="6356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Pytania są zamknięte, jednokrotnego wyboru (z jedną poprawną odpowiedzią) </a:t>
          </a:r>
          <a:endParaRPr lang="en-US" sz="1600" b="1" kern="1200" dirty="0"/>
        </a:p>
      </dsp:txBody>
      <dsp:txXfrm>
        <a:off x="31028" y="1319049"/>
        <a:ext cx="8766704" cy="573546"/>
      </dsp:txXfrm>
    </dsp:sp>
    <dsp:sp modelId="{90B7061B-26D0-4B21-BE95-930F09C7FC56}">
      <dsp:nvSpPr>
        <dsp:cNvPr id="0" name=""/>
        <dsp:cNvSpPr/>
      </dsp:nvSpPr>
      <dsp:spPr>
        <a:xfrm>
          <a:off x="0" y="1969703"/>
          <a:ext cx="8828760" cy="6356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Łącznie do zdobycia jest 43 punktów </a:t>
          </a:r>
          <a:endParaRPr lang="en-US" sz="1600" b="1" kern="1200" dirty="0"/>
        </a:p>
      </dsp:txBody>
      <dsp:txXfrm>
        <a:off x="31028" y="2000731"/>
        <a:ext cx="8766704" cy="573546"/>
      </dsp:txXfrm>
    </dsp:sp>
    <dsp:sp modelId="{BE7F8E2D-BD9E-4357-AC76-274BCA069C05}">
      <dsp:nvSpPr>
        <dsp:cNvPr id="0" name=""/>
        <dsp:cNvSpPr/>
      </dsp:nvSpPr>
      <dsp:spPr>
        <a:xfrm>
          <a:off x="0" y="2589289"/>
          <a:ext cx="8828760" cy="6356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W przypadku zdobycia takiej samej ilości punktów przez więcej niż jednego uczestnika nastąpi dogrywka składająca się z dwóch pytań otwartych dla każdej części</a:t>
          </a:r>
          <a:endParaRPr lang="en-US" sz="1600" b="1" kern="1200" dirty="0"/>
        </a:p>
      </dsp:txBody>
      <dsp:txXfrm>
        <a:off x="31028" y="2620317"/>
        <a:ext cx="8766704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D788891-9A5B-4D39-9E24-A82F09128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A6C996-0B56-4C70-893A-593A22550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8468F-543D-4162-B079-EF57F005E50F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3189381-7BB9-4F34-846A-5CAB31DAE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Abcd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CEA75D-51BA-47B0-AEA7-3182BCE43D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35BEA-A146-4F71-9542-27B22FA0E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8896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4DA27-545B-4C93-BD88-E575E55A8411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Abcd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86B5-E44C-440B-ABF3-41FC7CE12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5724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D0E5-4E08-4657-975A-EC563576B906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ACAFC12-F8BC-4125-8E41-981728BC4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8B796BD4-77B1-4081-894F-935DE94AD4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9658F19-8D85-43B2-997A-946AE3C355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1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03.01.2023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1929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7860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5401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6525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23922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03318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0029-1A93-4B0F-A8F8-FCDE670A315D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1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2A-E0BB-4D7D-956E-18ACAB3D822E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587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FE1C3A-2F7E-4106-8054-0A64A4C5A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944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Zasady Quizu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4B643B-EE0A-4A46-A6EA-02F160EB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622-5725-4236-B216-376920EF615F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2EAD7D-7399-4A85-9A1D-1E0C250F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CA85E1-1D51-40EA-9AA6-F9B930F8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C8BF-A2C3-4EE4-9FCB-FA455234680B}" type="slidenum">
              <a:rPr lang="pl-PL" smtClean="0"/>
              <a:t>‹#›</a:t>
            </a:fld>
            <a:endParaRPr lang="pl-PL"/>
          </a:p>
        </p:txBody>
      </p:sp>
      <p:graphicFrame>
        <p:nvGraphicFramePr>
          <p:cNvPr id="7" name="Shape 239">
            <a:extLst>
              <a:ext uri="{FF2B5EF4-FFF2-40B4-BE49-F238E27FC236}">
                <a16:creationId xmlns:a16="http://schemas.microsoft.com/office/drawing/2014/main" id="{638A761A-2562-4742-A9FA-F1BB0E5EB9C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99029141"/>
              </p:ext>
            </p:extLst>
          </p:nvPr>
        </p:nvGraphicFramePr>
        <p:xfrm>
          <a:off x="677334" y="1930400"/>
          <a:ext cx="8596668" cy="358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5BBAE1E9-C533-428D-82E2-109C119BBB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E2FA743D-FABD-4A99-917B-CD84537D2D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38DD9E-9464-42A1-8BE7-167E148184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43951C6-179B-463A-BE5F-5993077844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8218" y="2059565"/>
            <a:ext cx="1266038" cy="115598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18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64581349-101D-4E5A-9BD8-343308C952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2408" y="3929553"/>
            <a:ext cx="1285434" cy="115598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5613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D0E5-4E08-4657-975A-EC563576B906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0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806334"/>
            <a:ext cx="8883736" cy="1784703"/>
          </a:xfrm>
        </p:spPr>
        <p:txBody>
          <a:bodyPr anchor="t">
            <a:normAutofit/>
          </a:bodyPr>
          <a:lstStyle>
            <a:lvl1pPr>
              <a:defRPr sz="220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91037"/>
            <a:ext cx="9881263" cy="2920121"/>
          </a:xfrm>
        </p:spPr>
        <p:txBody>
          <a:bodyPr anchor="t">
            <a:normAutofit/>
          </a:bodyPr>
          <a:lstStyle>
            <a:lvl1pPr>
              <a:spcBef>
                <a:spcPts val="100"/>
              </a:spcBef>
              <a:spcAft>
                <a:spcPts val="300"/>
              </a:spcAft>
              <a:defRPr sz="1800" cap="none" baseline="0"/>
            </a:lvl1pPr>
            <a:lvl2pPr>
              <a:spcBef>
                <a:spcPts val="100"/>
              </a:spcBef>
              <a:spcAft>
                <a:spcPts val="300"/>
              </a:spcAft>
              <a:defRPr sz="1800" cap="none" baseline="0"/>
            </a:lvl2pPr>
            <a:lvl3pPr>
              <a:spcBef>
                <a:spcPts val="100"/>
              </a:spcBef>
              <a:spcAft>
                <a:spcPts val="300"/>
              </a:spcAft>
              <a:defRPr sz="1800" cap="none" baseline="0"/>
            </a:lvl3pPr>
            <a:lvl4pPr>
              <a:spcBef>
                <a:spcPts val="100"/>
              </a:spcBef>
              <a:spcAft>
                <a:spcPts val="300"/>
              </a:spcAft>
              <a:defRPr sz="1800" cap="none" baseline="0"/>
            </a:lvl4pPr>
            <a:lvl5pPr>
              <a:spcBef>
                <a:spcPts val="100"/>
              </a:spcBef>
              <a:spcAft>
                <a:spcPts val="300"/>
              </a:spcAft>
              <a:defRPr sz="1800" cap="none" baseline="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A47A415-51EA-4CC5-80BC-3A206F5AB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365" y="191111"/>
            <a:ext cx="1756399" cy="1338432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3357EA55-841D-4D53-97FE-1C044FE0A2AE}"/>
              </a:ext>
            </a:extLst>
          </p:cNvPr>
          <p:cNvSpPr/>
          <p:nvPr userDrawn="1"/>
        </p:nvSpPr>
        <p:spPr>
          <a:xfrm>
            <a:off x="0" y="5769033"/>
            <a:ext cx="12192000" cy="937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4FEB3FDE-6CBF-43BE-992A-46ED89F61B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87" y="4955100"/>
            <a:ext cx="2010247" cy="201024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C093719-159B-4E49-A1C0-957622F7B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12" y="5793917"/>
            <a:ext cx="5120011" cy="8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8956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F0A6D-C765-47AD-916E-C7148143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EDEA2A-9312-466A-83A1-97F0DAF8B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DCD96E-5899-421A-9CC2-25489678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D78F-52F9-49EA-9644-AF73719B58ED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355AB3-ABD9-47C6-B306-E68977F3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8FA37A-E4CC-4BC1-8F0B-DB38BA2C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7F8D-EE69-495D-8303-C42687F31C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40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132A-9A83-47B5-BAB0-8ED514783E0A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62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99C0-5487-41CC-9AAE-32074EFC6A0D}" type="datetime1">
              <a:rPr lang="pl-PL" smtClean="0"/>
              <a:t>03.01.2023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9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9B58-4F1C-4F99-B607-DA8E784732FF}" type="datetime1">
              <a:rPr lang="pl-PL" smtClean="0"/>
              <a:t>03.01.2023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40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A814-4D0E-47DF-86C5-AA17D173A6D5}" type="datetime1">
              <a:rPr lang="pl-PL" smtClean="0"/>
              <a:t>03.01.2023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2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6459-03F1-4105-BE0A-204AC48E8641}" type="datetime1">
              <a:rPr lang="pl-PL" smtClean="0"/>
              <a:t>03.01.2023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74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0FA0-118E-446C-ADEA-11822DBD41DC}" type="datetime1">
              <a:rPr lang="pl-PL" smtClean="0"/>
              <a:t>03.01.2023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64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BEF5761-C9EC-4A4A-9D3D-D8BD0A519DBA}" type="datetime1">
              <a:rPr lang="pl-PL" smtClean="0"/>
              <a:t>03.01.2023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9232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BEF5761-C9EC-4A4A-9D3D-D8BD0A519DBA}" type="datetime1">
              <a:rPr lang="pl-PL" smtClean="0"/>
              <a:t>03.01.2023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261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3906" r:id="rId18"/>
    <p:sldLayoutId id="2147483760" r:id="rId19"/>
    <p:sldLayoutId id="2147484060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5CED52-C7D9-4850-A71F-AD9FD2D2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5400" b="1" dirty="0"/>
              <a:t>Quiz harcerski – profilaktyka uzależnień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15CF74-5CDA-4937-AD61-030096765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8" name="Shape 239">
            <a:extLst>
              <a:ext uri="{FF2B5EF4-FFF2-40B4-BE49-F238E27FC236}">
                <a16:creationId xmlns:a16="http://schemas.microsoft.com/office/drawing/2014/main" id="{9C051088-7186-49BB-B49A-2F3C73F12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706919"/>
              </p:ext>
            </p:extLst>
          </p:nvPr>
        </p:nvGraphicFramePr>
        <p:xfrm>
          <a:off x="1078720" y="2024110"/>
          <a:ext cx="8828760" cy="322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04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D2A7E-1A2A-456E-B7E0-F56D9BCA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5/43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Ilu Polaków było uzaleznionych od zakupów w roku 2019?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4B8AEF-7D99-4532-AD66-1EA943102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około 500 tys.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około 1 mln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około 1,5 mln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około 2 mln</a:t>
            </a:r>
          </a:p>
        </p:txBody>
      </p:sp>
    </p:spTree>
    <p:extLst>
      <p:ext uri="{BB962C8B-B14F-4D97-AF65-F5344CB8AC3E}">
        <p14:creationId xmlns:p14="http://schemas.microsoft.com/office/powerpoint/2010/main" val="172956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5630D-471C-401E-A129-28E3979C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5/43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Ilu Polaków było uzaleznionych od zakupów w roku 2019?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EEC3CD-469D-49DE-AA95-EE16608D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około 1 mln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0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FA850-6764-472A-A89E-0B9498E8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6/43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Jaka jest umowna śmiertelna dawka alkoholu we krwi?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CB7D79-F16A-442C-9CD4-3E1BC6DD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3-4 ‰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4-5 ‰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5-6 ‰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6-7 ‰</a:t>
            </a:r>
          </a:p>
        </p:txBody>
      </p:sp>
    </p:spTree>
    <p:extLst>
      <p:ext uri="{BB962C8B-B14F-4D97-AF65-F5344CB8AC3E}">
        <p14:creationId xmlns:p14="http://schemas.microsoft.com/office/powerpoint/2010/main" val="257126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D9036F-6927-43C6-A55C-0F24CA77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6/43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Jaka jest umowna śmiertelna dawka alkoholu we krwi?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A491F2-3829-4893-BB5A-DBF581CEA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4-5 ‰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7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673CEF-37F6-46AD-91E2-FBD333A7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7/43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Kiedy mogą wystapić pierwsze objawy abstynencji nikotynowej?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C1C34A-E3C3-484C-9916-CB0828F4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po kilku godzinach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po 3 dniach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po tygodniu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po miesiącu</a:t>
            </a:r>
          </a:p>
        </p:txBody>
      </p:sp>
    </p:spTree>
    <p:extLst>
      <p:ext uri="{BB962C8B-B14F-4D97-AF65-F5344CB8AC3E}">
        <p14:creationId xmlns:p14="http://schemas.microsoft.com/office/powerpoint/2010/main" val="296590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B0D17A-3089-42C4-B310-EB6DD1DE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7/43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Kiedy mogą wystapić pierwsze objawy abstynencji nikotynowej?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339839-3F54-4B90-AA15-EE49A108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po kilku godzinach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3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E1B992-CD2F-4753-85C4-037A710F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8/43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Ile wynosi dopuszczalna zawartość alkoholu we krwi w Polsce pozwalająca prowadzić pojazdy mechaniczne?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033B04-CE67-4488-B0C7-8261252E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0,2‰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0,3‰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0,4‰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0,5‰</a:t>
            </a:r>
          </a:p>
        </p:txBody>
      </p:sp>
    </p:spTree>
    <p:extLst>
      <p:ext uri="{BB962C8B-B14F-4D97-AF65-F5344CB8AC3E}">
        <p14:creationId xmlns:p14="http://schemas.microsoft.com/office/powerpoint/2010/main" val="401572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B6847-CB2A-485B-ACAC-B3AF3DBC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8/43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Ile wynosi dopuszczalna zawartość alkoholu we krwi w Polsce pozwalająca prowadzić pojazdy mechaniczne?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028ED4-BF31-4B95-95E4-5DA133D5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0,2‰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84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13DE83-B302-4466-9316-A3B0F2FB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Pytanie 	9/43</a:t>
            </a:r>
            <a:br>
              <a:rPr lang="pl-PL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Produkty, które nie posiadają żadnych wartości odżywczych, a pobudzają nasz organizm działając na układ nerwowy to:</a:t>
            </a:r>
            <a:endParaRPr lang="pl-PL" b="1" i="0" u="none" strike="noStrike" baseline="0" dirty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8BEC5C-A429-47C7-9214-9A855A6B6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odżywki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używki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stymulanty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neurotyki</a:t>
            </a:r>
          </a:p>
        </p:txBody>
      </p:sp>
    </p:spTree>
    <p:extLst>
      <p:ext uri="{BB962C8B-B14F-4D97-AF65-F5344CB8AC3E}">
        <p14:creationId xmlns:p14="http://schemas.microsoft.com/office/powerpoint/2010/main" val="1066902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5DE1A-3D7B-418E-B65A-B540AAE2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Pytanie 	9/43</a:t>
            </a:r>
            <a:br>
              <a:rPr lang="pl-PL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Produkty, które nie posiadają żadnych wartości odżywczych, a pobudzają nasz organizm działając na układ nerwowy to:</a:t>
            </a:r>
            <a:endParaRPr lang="pl-PL" b="1" i="0" u="none" strike="noStrike" baseline="0" dirty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871B4C-D5D1-4132-ADDD-6BE203369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używki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9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0B5158-4148-4EC8-B508-EDB5FFD7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Które z wymienionych to narkotyki miękkie?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FB780A-70AA-4CE5-B616-DFED55DCC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marihuana, LSD, grzyby halucynogenne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heroina, kodeina, LSD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amfetamina, kokaina, heroina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morfina, opium, kodeina</a:t>
            </a:r>
          </a:p>
        </p:txBody>
      </p:sp>
    </p:spTree>
    <p:extLst>
      <p:ext uri="{BB962C8B-B14F-4D97-AF65-F5344CB8AC3E}">
        <p14:creationId xmlns:p14="http://schemas.microsoft.com/office/powerpoint/2010/main" val="99789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F409CB-5D9B-4595-A2E9-617DC38A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10/43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jest alkopop?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C0540A-30F8-4C2F-B86E-EE7E593C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Rodzaj testu sprawdzającego ilość spożytego alkoholu.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Popularne piwa smakowe sprzedawane w małych buteleczkach.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Rodzaj alkoholu wysokoprocentowego.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Kolorowy drink gotowy do spożycia w małej buteleczce.</a:t>
            </a:r>
          </a:p>
        </p:txBody>
      </p:sp>
    </p:spTree>
    <p:extLst>
      <p:ext uri="{BB962C8B-B14F-4D97-AF65-F5344CB8AC3E}">
        <p14:creationId xmlns:p14="http://schemas.microsoft.com/office/powerpoint/2010/main" val="375853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A8D503-1E1C-4CFF-8681-BBAB6501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10/43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jest alkopop?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6BB499-D156-4535-8AA8-E05F9AAA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Kolorowy drink gotowy do spożycia w małej buteleczce.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5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F6CFC-8B52-4A5F-9212-323E50EE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11/43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Nadmierne spożywanie alkoholu uszkadza przede wszystkim: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63E4B7-8772-431C-8366-987724A7E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układ pokarmowy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układ oddechowy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nerki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wątrobę</a:t>
            </a:r>
          </a:p>
        </p:txBody>
      </p:sp>
    </p:spTree>
    <p:extLst>
      <p:ext uri="{BB962C8B-B14F-4D97-AF65-F5344CB8AC3E}">
        <p14:creationId xmlns:p14="http://schemas.microsoft.com/office/powerpoint/2010/main" val="1648253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A66310-3B50-4388-B680-E94A7B83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11/43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Nadmierne spożywanie alkoholu uszkadza przede wszystkim: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9A83AE-E7EA-4405-A2FE-5C5AEA18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wątrobę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73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B109D-8187-4C91-839C-3904CC8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12/43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 jakich jednostkach mierzy się stężenie alkoholu we krwi?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E9ED78-2BBD-4DEC-A3D1-A950A3A70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w mililitrach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 procentach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promilach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 gramach</a:t>
            </a:r>
          </a:p>
        </p:txBody>
      </p:sp>
    </p:spTree>
    <p:extLst>
      <p:ext uri="{BB962C8B-B14F-4D97-AF65-F5344CB8AC3E}">
        <p14:creationId xmlns:p14="http://schemas.microsoft.com/office/powerpoint/2010/main" val="1790505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5845A-F825-4D74-BAE5-8F66AE2A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12/43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 jakich jednostkach mierzy się stężenie alkoholu we krwi?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3FB95F-27FC-4180-9A7B-8CD408B77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 promilach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5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CF603-3CE0-4475-AC8F-BE45F1AF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13/43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Który z wymienionych zawiera najwięcej alkoholu?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AB16D8-8293-42AA-848F-F66F160D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piwo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wino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wódka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absynt</a:t>
            </a:r>
          </a:p>
        </p:txBody>
      </p:sp>
    </p:spTree>
    <p:extLst>
      <p:ext uri="{BB962C8B-B14F-4D97-AF65-F5344CB8AC3E}">
        <p14:creationId xmlns:p14="http://schemas.microsoft.com/office/powerpoint/2010/main" val="3095199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14A41-FC09-40B6-9055-28397E60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13/43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Który z wymienionych zawiera najwięcej alkoholu?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B73C75-72F4-4C98-8B60-A63277984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absynt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15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D0EA3E-21F1-405F-BDB7-B59C39C6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14/43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 w Polsce można legalnie kupić marihuanę?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F33397-753B-4689-9B7B-3314B13E7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tak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tak, ale tylko leczniczą ze stężeniem 19 procent THC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tak, ale nie więcej niż 1 gram jednorazowo</a:t>
            </a:r>
          </a:p>
        </p:txBody>
      </p:sp>
    </p:spTree>
    <p:extLst>
      <p:ext uri="{BB962C8B-B14F-4D97-AF65-F5344CB8AC3E}">
        <p14:creationId xmlns:p14="http://schemas.microsoft.com/office/powerpoint/2010/main" val="1453803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6A9BD7-E13A-448D-870F-BF8366F1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14/43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 w Polsce można legalnie kupić marihuanę?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27578E-5FF8-43BD-80A4-C8DA3CC5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tak, ale tylko leczniczą ze stężeniem 19 procent THC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4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82A1E3-FD74-4D97-B5C1-E635D65F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Które z wymienionych to narkotyki miękkie?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102825-7B9F-4930-BC66-7145CC84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marihuana, LSD, grzyby halucynogenne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93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0A1694-A64C-476B-A560-6CE0A932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15/43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Kierując pod wpływem alkoholu mamy: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620C9C-1673-4BB7-AD7B-458BD6BC1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zwiększoną percepcję i przyśpieszony czas reakcji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zwiększoną percepcję i zwolniony czas reakcji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zmniejszoną percepcję i przyśpieszony czas reakcji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zmniejszoną percepcję i zwolniony czas reakcji</a:t>
            </a:r>
          </a:p>
        </p:txBody>
      </p:sp>
    </p:spTree>
    <p:extLst>
      <p:ext uri="{BB962C8B-B14F-4D97-AF65-F5344CB8AC3E}">
        <p14:creationId xmlns:p14="http://schemas.microsoft.com/office/powerpoint/2010/main" val="547899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29363A-21CF-432B-BE16-A54F2496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15/43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Kierując pod wpływem alkoholu mamy: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D57C67-AC59-4ECF-B471-B1209522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zmniejszoną percepcję i zwolniony czas reakcji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94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369DE6-DE9B-4F28-99A5-E29A70F1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16/43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 leki mogą być popijane alkoholem?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C03BA3-BFA2-4E2E-8E38-99E836310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tak, zawsze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nie, nigdy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tak, jeśli takie jest zalecenie lekarza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tak, ale tylko niektóre</a:t>
            </a:r>
          </a:p>
        </p:txBody>
      </p:sp>
    </p:spTree>
    <p:extLst>
      <p:ext uri="{BB962C8B-B14F-4D97-AF65-F5344CB8AC3E}">
        <p14:creationId xmlns:p14="http://schemas.microsoft.com/office/powerpoint/2010/main" val="4232967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9DDCE8-B397-4943-A048-76A45B86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16/43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 leki mogą być popijane alkoholem?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CD3816-9885-4B2C-BB62-78138E2AC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nie, nigdy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73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6B52C0-C271-4513-9BFB-B8B04716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17/43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Który z wymienionych zawiera najmniej alkoholu?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E4F5D0-C0EA-49CC-AB4F-D8B568FEF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piwo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wino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wódka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radler</a:t>
            </a:r>
          </a:p>
        </p:txBody>
      </p:sp>
    </p:spTree>
    <p:extLst>
      <p:ext uri="{BB962C8B-B14F-4D97-AF65-F5344CB8AC3E}">
        <p14:creationId xmlns:p14="http://schemas.microsoft.com/office/powerpoint/2010/main" val="125363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784D8A-7983-44AF-AE8E-E56F569A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17/43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Który z wymienionych zawiera najmniej alkoholu?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322032-6041-4457-86A5-F6CB3419A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radler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62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279C21-B1B4-44F0-8222-040723C2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18/43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Statystycznie, ile kobiet w Europie doświadcza przemocy fizycznej lub seksualnej ze strony aktualnego lub byłego partnera?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1CA7B4-52B5-4525-9009-A133CE56E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co druga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co trzecia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co piąta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co dwudziesta</a:t>
            </a:r>
          </a:p>
        </p:txBody>
      </p:sp>
    </p:spTree>
    <p:extLst>
      <p:ext uri="{BB962C8B-B14F-4D97-AF65-F5344CB8AC3E}">
        <p14:creationId xmlns:p14="http://schemas.microsoft.com/office/powerpoint/2010/main" val="1470630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64C511-707B-4909-AD79-2297BF9A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18/43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Statystycznie, ile kobiet w Europie doświadcza przemocy fizycznej lub seksualnej ze strony aktualnego lub byłego partnera?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57AEF0-2859-4BE1-90B5-4FFF906A9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trzecia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39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9C53B8-4A09-4997-8EDE-B9249C0D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19/43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Przyjmując, że butelka piwa kosztuje 3.10 zł, ile będzie wynosił roczny koszt zakupu piwa dla osoby pijącej 2 butelki dziennie?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A03313-029A-4978-A875-1252C9697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2 263 zł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2 290 zł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2 309 zł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2 456 zł</a:t>
            </a:r>
          </a:p>
        </p:txBody>
      </p:sp>
    </p:spTree>
    <p:extLst>
      <p:ext uri="{BB962C8B-B14F-4D97-AF65-F5344CB8AC3E}">
        <p14:creationId xmlns:p14="http://schemas.microsoft.com/office/powerpoint/2010/main" val="4158959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6BED0F-3917-4832-9CCD-7AD75698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19/43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Przyjmując, że butelka piwa kosztuje 3.10 zł, ile będzie wynosił roczny koszt zakupu piwa dla osoby pijącej 2 butelki dziennie?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6D7CD7-9C43-40D6-8761-2BE149A0A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2263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0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5BD06D-6C9E-4C28-B8A3-578BEB22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Czym jest bierne palenie tytoniu?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35D60A-0E72-4405-B79B-F26FE09F3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występuje, gdy dym z wyrobu tytoniowego używanego przez jedną osobę oraz dym przez nią wydychany zostaje wdychany przez innych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czynność, podczas której różne substancje są spalane, a dym, który wydziela się podczas tego procesu, jest wdychany (inhalowany)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wystepuje, gdy osoba  z rodziny jest uzależnioną od nikotyny, ale nie pali w naszej obecności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występuje gdy palimy papierosy, ale tylko do 5 sztuk dziennie</a:t>
            </a:r>
          </a:p>
        </p:txBody>
      </p:sp>
    </p:spTree>
    <p:extLst>
      <p:ext uri="{BB962C8B-B14F-4D97-AF65-F5344CB8AC3E}">
        <p14:creationId xmlns:p14="http://schemas.microsoft.com/office/powerpoint/2010/main" val="1041328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E06DC4-9F22-40E4-A9FA-88B611A1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20/43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Przemoc domowa to problem, który może dotknąć: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36F832-B53C-4C53-AE8D-B7E4FECB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osoby z niskim wykształceniem z małych miast i wsi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osoby z niską samooceną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każdą osobę, niezależnie od jej statusu materialnego, wykształcenia, miejsca zamieszkania, płci itd.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kobiety</a:t>
            </a:r>
          </a:p>
        </p:txBody>
      </p:sp>
    </p:spTree>
    <p:extLst>
      <p:ext uri="{BB962C8B-B14F-4D97-AF65-F5344CB8AC3E}">
        <p14:creationId xmlns:p14="http://schemas.microsoft.com/office/powerpoint/2010/main" val="2446254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62F1C-1167-4DF8-8BAA-BCF3DEB6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20/43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Przemoc domowa to problem, który może dotknąć: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945DB6-58F8-407D-8E79-2D6F8C86B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każdą osobę, niezależnie od jej statusu materialnego, wykształcenia, miejsca zamieszkania, płci itd.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18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67736F-76CD-4028-876D-E1DAC74E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21/43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Osoby nieletnie nie powinny pić alkoholu ponieważ: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5859BD-6D91-4E11-9F27-B8A2B9799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negatywnie wpływa na pamięć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może spowodować niewydolność wątroby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może stworzyć nierównowagę hormonalną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wszytskie odpowiedzi są poprawne</a:t>
            </a:r>
          </a:p>
        </p:txBody>
      </p:sp>
    </p:spTree>
    <p:extLst>
      <p:ext uri="{BB962C8B-B14F-4D97-AF65-F5344CB8AC3E}">
        <p14:creationId xmlns:p14="http://schemas.microsoft.com/office/powerpoint/2010/main" val="2767829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41355-3008-47ED-8BC5-73416EBA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21/43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Osoby nieletnie nie powinny pić alkoholu ponieważ: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2A0988-9E01-4D51-9929-8DFC166E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wszytskie odpowiedzi są poprawne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22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D33FAE-406B-4B63-A58B-D493984E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22/43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Osoba doświadczająca przemocy może nie prosić wprost o pomoc, ponieważ: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4B2B32-7D85-4DB9-99D4-97DD578D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boi się o swoje życie i zdrowie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nie wierzy, że ktoś chce i może jej pomóc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wstydzi się i bierze na siebie całą odpowiedzialność za to, co się dzieje w jej domu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wszystkie odpowiedzi mogą być prawdziwe</a:t>
            </a:r>
          </a:p>
        </p:txBody>
      </p:sp>
    </p:spTree>
    <p:extLst>
      <p:ext uri="{BB962C8B-B14F-4D97-AF65-F5344CB8AC3E}">
        <p14:creationId xmlns:p14="http://schemas.microsoft.com/office/powerpoint/2010/main" val="1810192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31668-9B10-4F8D-AC98-95FB38E7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22/43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Osoba doświadczająca przemocy może nie prosić wprost o pomoc, ponieważ: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0307E7-4641-4B42-B9F0-AB99F564C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wszystkie odpowiedzi mogą być prawdziwe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70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32DF9E-3730-4315-BE8D-93D66463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23/43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Silna chęć zażycia danej używki, nawet mimo wiedzy o jej szkodliwości świadczy o: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5AB51A-A123-4C13-ADC5-537B31B28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chorobie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niedoborze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uzależnieniu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przedawkowaniu</a:t>
            </a:r>
          </a:p>
        </p:txBody>
      </p:sp>
    </p:spTree>
    <p:extLst>
      <p:ext uri="{BB962C8B-B14F-4D97-AF65-F5344CB8AC3E}">
        <p14:creationId xmlns:p14="http://schemas.microsoft.com/office/powerpoint/2010/main" val="1139294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02582-4583-41F7-9D49-4305B2EE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23/43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Silna chęć zażycia danej używki, nawet mimo wiedzy o jej szkodliwości świadczy o: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07A709-D2F5-4AB1-BD28-5692326FC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uzależnieniu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25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384CE-7DE5-46CB-B6B3-09B812C7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24/43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jest fonoholizm?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1B0651-0474-4A68-A3A6-2A94981E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Zaburzenie odżywiania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Nałogowe opalanie się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Uzależnienie od telefonów komórkowych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Obsesja na punkcie zdrowego odżywiania</a:t>
            </a:r>
          </a:p>
        </p:txBody>
      </p:sp>
    </p:spTree>
    <p:extLst>
      <p:ext uri="{BB962C8B-B14F-4D97-AF65-F5344CB8AC3E}">
        <p14:creationId xmlns:p14="http://schemas.microsoft.com/office/powerpoint/2010/main" val="2852407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279709-05DC-4BEF-B398-1EF87658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24/43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jest fonoholizm?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4A81AD-AB9B-4A0F-8FBE-CEEE1D615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Uzależnienie od telefonów komórkowych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4A84CC-4E56-4460-94DC-5FC77BF8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Czym jest bierne palenie tytoniu?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71D2E4-05DC-42A6-A448-81ED05962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występuje, gdy dym z wyrobu tytoniowego używanego przez jedną osobę oraz dym przez nią wydychany zostaje wdychany przez innych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35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B8AF40-2632-48D8-B5B9-FAF4A744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25/43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Wśród której grupy wiekowej zjawisko fonoholizmu wystepuje najczęściej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245759-931D-4C9F-B47E-A54CDCA7B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&lt;18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18-24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24-30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30-38</a:t>
            </a:r>
          </a:p>
        </p:txBody>
      </p:sp>
    </p:spTree>
    <p:extLst>
      <p:ext uri="{BB962C8B-B14F-4D97-AF65-F5344CB8AC3E}">
        <p14:creationId xmlns:p14="http://schemas.microsoft.com/office/powerpoint/2010/main" val="3803626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58210D-0568-4840-81F1-E075F148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25/43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Wśród której grupy wiekowej zjawisko fonoholizmu wystepuje najczęściej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37D444-15C8-40D3-874C-03C7CF8EF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18-24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81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B7FBF6-BBA6-48FA-8CF5-C76D803A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26/43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Przyjmując, że paczka papierosów kosztuje 14 zł, ile będzie wynosił tygodniowych koszt zakupu papierosów dla osoby palącej 1.5 paczki dziennie?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37FC6B-24F7-4860-B21D-6B66D1CCC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147 zł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152 zł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161 zł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174 zł</a:t>
            </a:r>
          </a:p>
        </p:txBody>
      </p:sp>
    </p:spTree>
    <p:extLst>
      <p:ext uri="{BB962C8B-B14F-4D97-AF65-F5344CB8AC3E}">
        <p14:creationId xmlns:p14="http://schemas.microsoft.com/office/powerpoint/2010/main" val="1789030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3DA4BE-793E-4F0D-B037-087C48B0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26/43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Przyjmując, że paczka papierosów kosztuje 14 zł, ile będzie wynosił tygodniowych koszt zakupu papierosów dla osoby palącej 1.5 paczki dziennie?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A2A29C-ECAE-4D7C-A02B-DDA93797C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147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80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146E7-7D2C-4885-9B25-BE2583D0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27/43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jest asertywność?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09BA13-3737-4550-8348-BED630F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brak akceptacji i szacunku do siebie i inncyh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lęk przed wyrażaniem własnych uczuć i opinii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problemy ze stanowczością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umiejętność wyrażania własnych uczuć i opini</a:t>
            </a:r>
          </a:p>
        </p:txBody>
      </p:sp>
    </p:spTree>
    <p:extLst>
      <p:ext uri="{BB962C8B-B14F-4D97-AF65-F5344CB8AC3E}">
        <p14:creationId xmlns:p14="http://schemas.microsoft.com/office/powerpoint/2010/main" val="27894253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E68204-7DBF-4D8B-96E5-A238DC08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27/43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jest asertywność?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98AF51-6E33-4AEB-9FDF-50072922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umiejętność wyrażania własnych uczuć i opini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548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544760-CB8C-42C6-BAAF-318EE97B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28/43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Który punkt Prawa Harcerskiego mówi o uzależnieniach?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741867-F715-40CF-BD54-ECC9533A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7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9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10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5</a:t>
            </a:r>
          </a:p>
        </p:txBody>
      </p:sp>
    </p:spTree>
    <p:extLst>
      <p:ext uri="{BB962C8B-B14F-4D97-AF65-F5344CB8AC3E}">
        <p14:creationId xmlns:p14="http://schemas.microsoft.com/office/powerpoint/2010/main" val="7073298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C55927-3BFF-4926-85E9-75EFA5CC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28/43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Który punkt Prawa Harcerskiego mówi o uzależnieniach?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BECB93-9E76-4E29-BDEA-AB38E01B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00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43C750-FC6E-4043-B43F-8951DE62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29/43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 harcerz może nałogowo pić alkohol?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BB2B58-6483-4311-98FF-6A2764CA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tak, jeśli ma więcej niż 18 lat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nie powinien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tak, jeśli ma minimum stopień podharcmistrza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tak</a:t>
            </a:r>
          </a:p>
        </p:txBody>
      </p:sp>
    </p:spTree>
    <p:extLst>
      <p:ext uri="{BB962C8B-B14F-4D97-AF65-F5344CB8AC3E}">
        <p14:creationId xmlns:p14="http://schemas.microsoft.com/office/powerpoint/2010/main" val="6460337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77F7B-646D-48D6-8701-47E9AFBE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29/43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 harcerz może nałogowo pić alkohol?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A1F484-038F-4796-A276-A3FFDEA1B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nie powinien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5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4BAD63-2659-486D-940D-12D545CF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Ilu Polaków było uzaleznionych od pracy w roku 2019?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3CED51-6CB0-4ADE-ACF5-AE051D6B0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około 900 tys.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około 1,2 mln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około 2 mln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około 2,5 mln</a:t>
            </a:r>
          </a:p>
        </p:txBody>
      </p:sp>
    </p:spTree>
    <p:extLst>
      <p:ext uri="{BB962C8B-B14F-4D97-AF65-F5344CB8AC3E}">
        <p14:creationId xmlns:p14="http://schemas.microsoft.com/office/powerpoint/2010/main" val="2165122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6D499-00AA-4131-AE60-A4692240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30/43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 narkotyki można kupić legalnie w Polsce?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7835D0-9691-4EBF-835F-B0FD37D75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tak, ale w małej ilości do 2 g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tak, w każdej ilości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tak, jeśli masz powyżej 18 lat</a:t>
            </a:r>
          </a:p>
        </p:txBody>
      </p:sp>
    </p:spTree>
    <p:extLst>
      <p:ext uri="{BB962C8B-B14F-4D97-AF65-F5344CB8AC3E}">
        <p14:creationId xmlns:p14="http://schemas.microsoft.com/office/powerpoint/2010/main" val="1194396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E826FD-7DE3-4C0E-B4C2-A7BFE101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30/43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 narkotyki można kupić legalnie w Polsce?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132443-DF38-41FB-A0C0-EAD048EBF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435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A6524-DEF5-499A-813C-9F6EE68F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31/43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Substancja psychoaktywna znajdująca się w papierosach to: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138F58-9D40-4996-AD13-B2CCB5246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heroina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kofeina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nikotyna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kokaina</a:t>
            </a:r>
          </a:p>
        </p:txBody>
      </p:sp>
    </p:spTree>
    <p:extLst>
      <p:ext uri="{BB962C8B-B14F-4D97-AF65-F5344CB8AC3E}">
        <p14:creationId xmlns:p14="http://schemas.microsoft.com/office/powerpoint/2010/main" val="2679204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8E7CD1-2481-4968-96A0-7883107E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31/43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Substancja psychoaktywna znajdująca się w papierosach to: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76475B-AE86-4E8A-B304-016B8A252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nikotyna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659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6E28D-CB5B-482B-AB6B-966A3CBB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32/43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jest cyberprzemoc?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827155-EEBF-4B7E-AA42-639731BD2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to zjawisko nadużywania komputera w celu swoich zainteresowań, spędzanie wielu godzin przed komputerem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to zjawisko kradzieży naszych danych osobowych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to zjawisko oczerniania i wyszydzania, dręczenia w internecie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to zjawisko korzystania z multimediów wbrew zakazowi rodzica</a:t>
            </a:r>
          </a:p>
        </p:txBody>
      </p:sp>
    </p:spTree>
    <p:extLst>
      <p:ext uri="{BB962C8B-B14F-4D97-AF65-F5344CB8AC3E}">
        <p14:creationId xmlns:p14="http://schemas.microsoft.com/office/powerpoint/2010/main" val="36413121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9D61A7-D9A6-4BD8-912D-8D7B60A5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32/43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jest cyberprzemoc?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CCD868-A20A-4CC3-B75E-D1A1D7858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to zjawisko oczerniania i wyszydzania, dręczenia w internecie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214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FBE2C1-DBBD-4991-AB6A-B930983E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33/43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Przemoc domowa to między innymi: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97028A-8C27-47BE-8983-6E3603D1F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popychanie, przytrzymywanie, policzkowanie, ciskanie w kogoś przedmiotami, porzucanie w niebezpiecznej okolicy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wyśmiewanie poglądów, wyglądu, wmawianie choroby psychicznej, kontrolowanie i ograniczanie kontaktów z innymi osobami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domaganie się posłuszeństwa, ograniczanie snu i pożywienia, wyzywanie, poniżanie, stosowanie gróźb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wszystkie powyższe odpowiedzi są prawidłowe</a:t>
            </a:r>
          </a:p>
        </p:txBody>
      </p:sp>
    </p:spTree>
    <p:extLst>
      <p:ext uri="{BB962C8B-B14F-4D97-AF65-F5344CB8AC3E}">
        <p14:creationId xmlns:p14="http://schemas.microsoft.com/office/powerpoint/2010/main" val="1468399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EF084D-F0AE-40AD-AA39-C8C1930D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33/43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Przemoc domowa to między innymi: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E38028-AEC4-4815-87B4-1CABB71CC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wszystkie powyższe odpowiedzi są prawidłowe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00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83B83-6B58-4360-9CB3-30F3388A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34/43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jest Niebieska Karta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E5731F-5DAE-4BD7-9455-3B1B8ABA9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to procedura mająca zapewnić bezpieczeństwo osobie, wobec której stosowana jest przemoc w rodzinie.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karta, dzięki, której wejdziesz za darmo na wszystkie wodne obiekty sportowe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karta, która pozwala dzwonić z telefonu bez ponoszenia opłat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karta, któa zapewnia zniżki dla rodzin w niektórych miejscach</a:t>
            </a:r>
          </a:p>
        </p:txBody>
      </p:sp>
    </p:spTree>
    <p:extLst>
      <p:ext uri="{BB962C8B-B14F-4D97-AF65-F5344CB8AC3E}">
        <p14:creationId xmlns:p14="http://schemas.microsoft.com/office/powerpoint/2010/main" val="20888192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D8B9C-0533-47F5-9537-626E6F6D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34/43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jest Niebieska Karta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594F2D-3C46-4639-9700-0481EFA9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to procedura mająca zapewnić bezpieczeństwo osobie, wobec której stosowana jest przemoc w rodzinie.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5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CDBB6-F285-4898-BE24-5C0120C3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Ilu Polaków było uzaleznionych od pracy w roku 2019?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BD93F7-B621-4889-B282-B0FEC6CE9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około 2,5 mln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322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50FD22-1258-4805-90D2-6D4CD8B9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35/43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Ile związków toksycznych znajduje się w dymie tytoniowym?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826AD1-67E1-492F-A5BA-360AB4D7D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około 500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około 1500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około 3000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około 4000</a:t>
            </a:r>
          </a:p>
        </p:txBody>
      </p:sp>
    </p:spTree>
    <p:extLst>
      <p:ext uri="{BB962C8B-B14F-4D97-AF65-F5344CB8AC3E}">
        <p14:creationId xmlns:p14="http://schemas.microsoft.com/office/powerpoint/2010/main" val="37881069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9620EE-A4FA-4A1B-B20A-4DAB279C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35/43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Ile związków toksycznych znajduje się w dymie tytoniowym?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6C5932-1005-465A-A9AC-22C1D5CDF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około 4000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134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B7BD3-74E3-4C4E-98CC-3323982A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36/43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 jaki sposób nikotyna oddziaływuje na ośrodkowy układ nerwowy?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AFFFB9-FC0D-4911-9B37-BD7D786C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uspaokajająco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pobudzająco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rozweselająco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przygnębiająco</a:t>
            </a:r>
          </a:p>
        </p:txBody>
      </p:sp>
    </p:spTree>
    <p:extLst>
      <p:ext uri="{BB962C8B-B14F-4D97-AF65-F5344CB8AC3E}">
        <p14:creationId xmlns:p14="http://schemas.microsoft.com/office/powerpoint/2010/main" val="14598055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6EF99-93F2-4E2F-AC0A-AE347E5A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36/43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 jaki sposób nikotyna oddziaływuje na ośrodkowy układ nerwowy?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0E92D2-B9E7-4034-B497-2ACB5EC8C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pobudzająco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47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346B5C-CF18-4A6D-83BA-A5CFC1F7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37/43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Czym jest uzależnienie fizjologiczne?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6DBB35-7F07-4C85-B80A-D61DD16FA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to nabyta silna potrzeba stałego zażywania jakiejś substancji odczuwana jako szereg dolegliwości fizycznych (np. bóle, biegunki, uczucie zimna, wymioty, drżenia mięśni, bezsenność)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to nabyta silna potrzeba stałego wykonywania jakiejś czynności lub zażywania jakiejś substancji, której niespełnienie jednak nie prowadzi do poważnych fizjologicznych następstw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wiąże się z zażywaniem środków toksycznych pod wpływem panującej mody lub w grupie ludzi podobnych do siebie (np. hippisów), w kręgach młodzieży z tzw. subkultur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nabyty stan zaburzenia zdrowia, który charakteryzuje się okresowym lub stałym przymusem wykonywania określonej czynności lub zażywania psychoaktywnej substancji chemicznej</a:t>
            </a:r>
          </a:p>
        </p:txBody>
      </p:sp>
    </p:spTree>
    <p:extLst>
      <p:ext uri="{BB962C8B-B14F-4D97-AF65-F5344CB8AC3E}">
        <p14:creationId xmlns:p14="http://schemas.microsoft.com/office/powerpoint/2010/main" val="1219218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42120A-DB04-4577-A7AB-7DDD9387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37/43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Czym jest uzależnienie fizjologiczne?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E99BE1-0E1C-46A2-BBDE-88EE7C35E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to nabyta silna potrzeba stałego zażywania jakiejś substancji odczuwana jako szereg dolegliwości fizycznych (np. bóle, biegunki, uczucie zimna, wymioty, drżenia mięśni, bezsenność)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751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1D686-0C21-49F8-B8A7-B98DF448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38/43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Czym jest bigoreksja?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3D61A8-4A69-4970-9609-912D31629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jednostka chorobowa, obejmująca przymus zachowań o podłożu seksualnym, które mają destrukcyjne skutki dla życia społecznego i emocjonalnego jednostki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to zaburzenie w przyjmowaniu pokarmów skutkujące niską wagą pacjenta, lękiem przed przybraniem na wadze oraz świadomym odmawianiem posiłków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zaburzenie odżywiania charakteryzujące się napadami objadania się, po których występują zachowania kompensacyjne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zaburzenie psychiczne polegające na subiektywnym niedostatku estetyki własnego ciała pod postacią uczucia posiadania niewystarczającej masy mięśniowej</a:t>
            </a:r>
          </a:p>
        </p:txBody>
      </p:sp>
    </p:spTree>
    <p:extLst>
      <p:ext uri="{BB962C8B-B14F-4D97-AF65-F5344CB8AC3E}">
        <p14:creationId xmlns:p14="http://schemas.microsoft.com/office/powerpoint/2010/main" val="19513524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61BC36-96EE-4780-99F0-249AA076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38/43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Czym jest bigoreksja?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13AE0E-301D-4095-8BDF-964F67F1C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zaburzenie psychiczne polegające na subiektywnym niedostatku estetyki własnego ciała pod postacią uczucia posiadania niewystarczającej masy mięśniowej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249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72CFC4-AA14-40ED-8AD6-314D54E1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39/43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Czym zajmuje się Rzecznik Praw Osób Uzależnionych?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46441E-A54B-4B73-9F3C-04652D8A3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Zadaniem Rzecznika jest monitorowanie przejawów dyskryminacji osób używających narkotyków bądź/i uzależnionych od nich i reagowanie na przypadki nierównego traktowania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Zadaniem Rzecznika jest walka o to, aby narkotyki stały się w Polsce legalne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Zadaniem Rzecznika jest tworzenie ośrodków pomocy osobom uzależnionym od alkoholu, narkotyków i wyrobów tytoniowych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Zadaniem Rzecznika jest tworzenie raportów dotyczących liczby osób uzaleznionych od narkotyków, alkoholu i wyrobów tytoniowych</a:t>
            </a:r>
          </a:p>
        </p:txBody>
      </p:sp>
    </p:spTree>
    <p:extLst>
      <p:ext uri="{BB962C8B-B14F-4D97-AF65-F5344CB8AC3E}">
        <p14:creationId xmlns:p14="http://schemas.microsoft.com/office/powerpoint/2010/main" val="15601277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B04CC5-80A1-4201-B014-57A3A559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39/43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Czym zajmuje się Rzecznik Praw Osób Uzależnionych?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BB98D3-CC91-4268-B910-EC1FDE1E4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Zadaniem Rzecznika jest monitorowanie przejawów dyskryminacji osób używających narkotyków bądź/i uzależnionych od nich i reagowanie na przypadki nierównego traktowania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2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C789A-505D-480A-A191-B93B07F9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4/43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Jaki są najczęstsze objawy zespołu abstynencyjnego u palaczy?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3E34B7-D682-477D-B849-7E4D22C61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głód nikotynowy, rozdrażnienie, irytacja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płacz, nerwobóle, katar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wzost koncentracji, pobudzenie, ból w klatce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kaszel, uczucie spokoju, zawroty głowy</a:t>
            </a:r>
          </a:p>
        </p:txBody>
      </p:sp>
    </p:spTree>
    <p:extLst>
      <p:ext uri="{BB962C8B-B14F-4D97-AF65-F5344CB8AC3E}">
        <p14:creationId xmlns:p14="http://schemas.microsoft.com/office/powerpoint/2010/main" val="14752383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B79D9A-E054-4A21-B006-7FA8811C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40/43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Ile ustawowo trwa leczenie alkoholizmu w szpitalu?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2C1CDF-AA4C-46D1-8936-4A5F7E5AC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30 dni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56 dni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87 dni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90 dni</a:t>
            </a:r>
          </a:p>
        </p:txBody>
      </p:sp>
    </p:spTree>
    <p:extLst>
      <p:ext uri="{BB962C8B-B14F-4D97-AF65-F5344CB8AC3E}">
        <p14:creationId xmlns:p14="http://schemas.microsoft.com/office/powerpoint/2010/main" val="32570174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135DA-6AA3-4466-A065-B225E8E0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40/43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Ile ustawowo trwa leczenie alkoholizmu w szpitalu?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D7B3D3-D1F9-4646-A7CB-1DD1E2310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56 dni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025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2C850-CEB8-4B6A-92F8-6C39E092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41/43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 którym roku Sejm PRL przyjął Ustawę o wychowaniu w trzeżwości i przeciw działaniu alkoholizmowi?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5417F8-0FE3-4324-8A49-FDC803BF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1956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1965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1982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1992</a:t>
            </a:r>
          </a:p>
        </p:txBody>
      </p:sp>
    </p:spTree>
    <p:extLst>
      <p:ext uri="{BB962C8B-B14F-4D97-AF65-F5344CB8AC3E}">
        <p14:creationId xmlns:p14="http://schemas.microsoft.com/office/powerpoint/2010/main" val="16859695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92C1C0-9EE2-4077-964F-27EFBA57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41/43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W którym roku Sejm PRL przyjął Ustawę o wychowaniu w trzeżwości i przeciw działaniu alkoholizmowi?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FC4774-7522-44F4-8964-BB252614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1982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475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95E10-FF21-4FEF-98C5-4E2AE94D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42/43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są dopalacze?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7C3EEC-3986-4E1A-BDC5-40E329DA1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potoczna nazwa różnego rodzaju produktów zawierających substancje psychoaktywne, spożycie ich ma na celu wywołanie w organizmie jak najwierniejszego efektu narkotycznego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substancja chemiczna lub mieszanina substancji mająca bezpośredni lub następczy wpływ na funkcjonowanie mózgu, czego efektem są zmiany postrzegania, nastroju, świadomości, procesów poznawczych i zachowania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potoczna nazwa niektórych substancji psychoaktywnych działających pozytywanie na układ nerwowy człowieka, stosowane są m.in. w leczeniu depresji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środki chemiczne, używane w gospodarstwach domowych</a:t>
            </a:r>
          </a:p>
        </p:txBody>
      </p:sp>
    </p:spTree>
    <p:extLst>
      <p:ext uri="{BB962C8B-B14F-4D97-AF65-F5344CB8AC3E}">
        <p14:creationId xmlns:p14="http://schemas.microsoft.com/office/powerpoint/2010/main" val="27457427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4BA39A-AED9-4AB3-8158-EA0A06D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42/43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Co to są dopalacze?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7CA498-AF1B-4E72-8B6E-722C9037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potoczna nazwa różnego rodzaju produktów zawierających substancje psychoaktywne, spożycie ich ma na celu wywołanie w organizmie jak najwierniejszego efektu narkotycznego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45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D54A3-AA85-49CF-9C3F-274D4B585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43/43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Czym jest przemoc ekonomiczna?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FDD12B-6DF0-4FA4-9DF7-310895973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to zjawisko pozyskiwania środków materialnych i wywierania wpływu na kraj nisko rozwinięty przez te wysoko rozwinięte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to zjawisko wyłudzania pieniędzy, najczęściej od osób starszych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to zjawisko ograniczania dostępu do wspólnych środków finansowych przez partnera czy zaciąganie kredytów wbrew woli innej osoby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to zjawisko zdobywania pieniędzy od drugiej osoby za pomocą siły</a:t>
            </a:r>
          </a:p>
        </p:txBody>
      </p:sp>
    </p:spTree>
    <p:extLst>
      <p:ext uri="{BB962C8B-B14F-4D97-AF65-F5344CB8AC3E}">
        <p14:creationId xmlns:p14="http://schemas.microsoft.com/office/powerpoint/2010/main" val="6631908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7D7F9-6D03-4294-BAF9-A56209BA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43/43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Czym jest przemoc ekonomiczna?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28E6A0-5C55-4F61-AB9D-4E0F55669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to zjawisko ograniczania dostępu do wspólnych środków finansowych przez partnera czy zaciąganie kredytów wbrew woli innej osoby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3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F15144-2F6C-4DBB-ABAC-408ABA4A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	4/43</a:t>
            </a: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Jaki są najczęstsze objawy zespołu abstynencyjnego u palaczy?</a:t>
            </a:r>
            <a:endParaRPr lang="pl-PL" b="1" i="0" u="none" strike="noStrike" baseline="0">
              <a:solidFill>
                <a:srgbClr val="447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7791E1-875E-4AA0-8466-E55C66E4F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FF00"/>
                </a:solidFill>
                <a:latin typeface="Times New Roman" panose="02020603050405020304" pitchFamily="18" charset="0"/>
              </a:rPr>
              <a:t>głód nikotynowy, rozdrażnienie, irytacja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25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at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1172</TotalTime>
  <Words>3592</Words>
  <Application>Microsoft Office PowerPoint</Application>
  <PresentationFormat>Panoramiczny</PresentationFormat>
  <Paragraphs>435</Paragraphs>
  <Slides>87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87</vt:i4>
      </vt:variant>
    </vt:vector>
  </HeadingPairs>
  <TitlesOfParts>
    <vt:vector size="92" baseType="lpstr">
      <vt:lpstr>Arial</vt:lpstr>
      <vt:lpstr>Calibri</vt:lpstr>
      <vt:lpstr>Century Gothic</vt:lpstr>
      <vt:lpstr>Times New Roman</vt:lpstr>
      <vt:lpstr>Siatka</vt:lpstr>
      <vt:lpstr>Quiz harcerski – profilaktyka uzależnień</vt:lpstr>
      <vt:lpstr>Pytanie  1/43  Które z wymienionych to narkotyki miękkie?</vt:lpstr>
      <vt:lpstr>Pytanie  1/43  Które z wymienionych to narkotyki miękkie?</vt:lpstr>
      <vt:lpstr>Pytanie  2/43  Czym jest bierne palenie tytoniu?</vt:lpstr>
      <vt:lpstr>Pytanie  2/43  Czym jest bierne palenie tytoniu?</vt:lpstr>
      <vt:lpstr>Pytanie  3/43  Ilu Polaków było uzaleznionych od pracy w roku 2019?</vt:lpstr>
      <vt:lpstr>Pytanie  3/43  Ilu Polaków było uzaleznionych od pracy w roku 2019?</vt:lpstr>
      <vt:lpstr>Pytanie  4/43  Jaki są najczęstsze objawy zespołu abstynencyjnego u palaczy?</vt:lpstr>
      <vt:lpstr>Pytanie  4/43  Jaki są najczęstsze objawy zespołu abstynencyjnego u palaczy?</vt:lpstr>
      <vt:lpstr>Pytanie  5/43  Ilu Polaków było uzaleznionych od zakupów w roku 2019?</vt:lpstr>
      <vt:lpstr>Pytanie  5/43  Ilu Polaków było uzaleznionych od zakupów w roku 2019?</vt:lpstr>
      <vt:lpstr>Pytanie  6/43  Jaka jest umowna śmiertelna dawka alkoholu we krwi?</vt:lpstr>
      <vt:lpstr>Pytanie  6/43  Jaka jest umowna śmiertelna dawka alkoholu we krwi?</vt:lpstr>
      <vt:lpstr>Pytanie  7/43  Kiedy mogą wystapić pierwsze objawy abstynencji nikotynowej?</vt:lpstr>
      <vt:lpstr>Pytanie  7/43  Kiedy mogą wystapić pierwsze objawy abstynencji nikotynowej?</vt:lpstr>
      <vt:lpstr>Pytanie  8/43  Ile wynosi dopuszczalna zawartość alkoholu we krwi w Polsce pozwalająca prowadzić pojazdy mechaniczne?</vt:lpstr>
      <vt:lpstr>Pytanie  8/43  Ile wynosi dopuszczalna zawartość alkoholu we krwi w Polsce pozwalająca prowadzić pojazdy mechaniczne?</vt:lpstr>
      <vt:lpstr>Pytanie  9/43  Produkty, które nie posiadają żadnych wartości odżywczych, a pobudzają nasz organizm działając na układ nerwowy to:</vt:lpstr>
      <vt:lpstr>Pytanie  9/43  Produkty, które nie posiadają żadnych wartości odżywczych, a pobudzają nasz organizm działając na układ nerwowy to:</vt:lpstr>
      <vt:lpstr>Pytanie  10/43  Co to jest alkopop?</vt:lpstr>
      <vt:lpstr>Pytanie  10/43  Co to jest alkopop?</vt:lpstr>
      <vt:lpstr>Pytanie  11/43  Nadmierne spożywanie alkoholu uszkadza przede wszystkim:</vt:lpstr>
      <vt:lpstr>Pytanie  11/43  Nadmierne spożywanie alkoholu uszkadza przede wszystkim:</vt:lpstr>
      <vt:lpstr>Pytanie  12/43  W jakich jednostkach mierzy się stężenie alkoholu we krwi?</vt:lpstr>
      <vt:lpstr>Pytanie  12/43  W jakich jednostkach mierzy się stężenie alkoholu we krwi?</vt:lpstr>
      <vt:lpstr>Pytanie  13/43  Który z wymienionych zawiera najwięcej alkoholu?</vt:lpstr>
      <vt:lpstr>Pytanie  13/43  Który z wymienionych zawiera najwięcej alkoholu?</vt:lpstr>
      <vt:lpstr>Pytanie  14/43  Czy w Polsce można legalnie kupić marihuanę?</vt:lpstr>
      <vt:lpstr>Pytanie  14/43  Czy w Polsce można legalnie kupić marihuanę?</vt:lpstr>
      <vt:lpstr>Pytanie  15/43  Kierując pod wpływem alkoholu mamy:</vt:lpstr>
      <vt:lpstr>Pytanie  15/43  Kierując pod wpływem alkoholu mamy:</vt:lpstr>
      <vt:lpstr>Pytanie  16/43  Czy leki mogą być popijane alkoholem?</vt:lpstr>
      <vt:lpstr>Pytanie  16/43  Czy leki mogą być popijane alkoholem?</vt:lpstr>
      <vt:lpstr>Pytanie  17/43  Który z wymienionych zawiera najmniej alkoholu?</vt:lpstr>
      <vt:lpstr>Pytanie  17/43  Który z wymienionych zawiera najmniej alkoholu?</vt:lpstr>
      <vt:lpstr>Pytanie  18/43  Statystycznie, ile kobiet w Europie doświadcza przemocy fizycznej lub seksualnej ze strony aktualnego lub byłego partnera?</vt:lpstr>
      <vt:lpstr>Pytanie  18/43  Statystycznie, ile kobiet w Europie doświadcza przemocy fizycznej lub seksualnej ze strony aktualnego lub byłego partnera?</vt:lpstr>
      <vt:lpstr>Pytanie  19/43  Przyjmując, że butelka piwa kosztuje 3.10 zł, ile będzie wynosił roczny koszt zakupu piwa dla osoby pijącej 2 butelki dziennie?</vt:lpstr>
      <vt:lpstr>Pytanie  19/43  Przyjmując, że butelka piwa kosztuje 3.10 zł, ile będzie wynosił roczny koszt zakupu piwa dla osoby pijącej 2 butelki dziennie?</vt:lpstr>
      <vt:lpstr>Pytanie  20/43  Przemoc domowa to problem, który może dotknąć:</vt:lpstr>
      <vt:lpstr>Pytanie  20/43  Przemoc domowa to problem, który może dotknąć:</vt:lpstr>
      <vt:lpstr>Pytanie  21/43  Osoby nieletnie nie powinny pić alkoholu ponieważ:</vt:lpstr>
      <vt:lpstr>Pytanie  21/43  Osoby nieletnie nie powinny pić alkoholu ponieważ:</vt:lpstr>
      <vt:lpstr>Pytanie  22/43  Osoba doświadczająca przemocy może nie prosić wprost o pomoc, ponieważ:</vt:lpstr>
      <vt:lpstr>Pytanie  22/43  Osoba doświadczająca przemocy może nie prosić wprost o pomoc, ponieważ:</vt:lpstr>
      <vt:lpstr>Pytanie  23/43  Silna chęć zażycia danej używki, nawet mimo wiedzy o jej szkodliwości świadczy o:</vt:lpstr>
      <vt:lpstr>Pytanie  23/43  Silna chęć zażycia danej używki, nawet mimo wiedzy o jej szkodliwości świadczy o:</vt:lpstr>
      <vt:lpstr>Pytanie  24/43  Co to jest fonoholizm?</vt:lpstr>
      <vt:lpstr>Pytanie  24/43  Co to jest fonoholizm?</vt:lpstr>
      <vt:lpstr>Pytanie  25/43  Wśród której grupy wiekowej zjawisko fonoholizmu wystepuje najczęściej</vt:lpstr>
      <vt:lpstr>Pytanie  25/43  Wśród której grupy wiekowej zjawisko fonoholizmu wystepuje najczęściej</vt:lpstr>
      <vt:lpstr>Pytanie  26/43  Przyjmując, że paczka papierosów kosztuje 14 zł, ile będzie wynosił tygodniowych koszt zakupu papierosów dla osoby palącej 1.5 paczki dziennie?</vt:lpstr>
      <vt:lpstr>Pytanie  26/43  Przyjmując, że paczka papierosów kosztuje 14 zł, ile będzie wynosił tygodniowych koszt zakupu papierosów dla osoby palącej 1.5 paczki dziennie?</vt:lpstr>
      <vt:lpstr>Pytanie  27/43  Co to jest asertywność?</vt:lpstr>
      <vt:lpstr>Pytanie  27/43  Co to jest asertywność?</vt:lpstr>
      <vt:lpstr>Pytanie  28/43  Który punkt Prawa Harcerskiego mówi o uzależnieniach?</vt:lpstr>
      <vt:lpstr>Pytanie  28/43  Który punkt Prawa Harcerskiego mówi o uzależnieniach?</vt:lpstr>
      <vt:lpstr>Pytanie  29/43  Czy harcerz może nałogowo pić alkohol?</vt:lpstr>
      <vt:lpstr>Pytanie  29/43  Czy harcerz może nałogowo pić alkohol?</vt:lpstr>
      <vt:lpstr>Pytanie  30/43  Czy narkotyki można kupić legalnie w Polsce?</vt:lpstr>
      <vt:lpstr>Pytanie  30/43  Czy narkotyki można kupić legalnie w Polsce?</vt:lpstr>
      <vt:lpstr>Pytanie  31/43  Substancja psychoaktywna znajdująca się w papierosach to:</vt:lpstr>
      <vt:lpstr>Pytanie  31/43  Substancja psychoaktywna znajdująca się w papierosach to:</vt:lpstr>
      <vt:lpstr>Pytanie  32/43  Co to jest cyberprzemoc?</vt:lpstr>
      <vt:lpstr>Pytanie  32/43  Co to jest cyberprzemoc?</vt:lpstr>
      <vt:lpstr>Pytanie  33/43  Przemoc domowa to między innymi:</vt:lpstr>
      <vt:lpstr>Pytanie  33/43  Przemoc domowa to między innymi:</vt:lpstr>
      <vt:lpstr>Pytanie  34/43  Co to jest Niebieska Karta</vt:lpstr>
      <vt:lpstr>Pytanie  34/43  Co to jest Niebieska Karta</vt:lpstr>
      <vt:lpstr>Pytanie  35/43  Ile związków toksycznych znajduje się w dymie tytoniowym?</vt:lpstr>
      <vt:lpstr>Pytanie  35/43  Ile związków toksycznych znajduje się w dymie tytoniowym?</vt:lpstr>
      <vt:lpstr>Pytanie  36/43  W jaki sposób nikotyna oddziaływuje na ośrodkowy układ nerwowy?</vt:lpstr>
      <vt:lpstr>Pytanie  36/43  W jaki sposób nikotyna oddziaływuje na ośrodkowy układ nerwowy?</vt:lpstr>
      <vt:lpstr>Pytanie  37/43  Czym jest uzależnienie fizjologiczne?</vt:lpstr>
      <vt:lpstr>Pytanie  37/43  Czym jest uzależnienie fizjologiczne?</vt:lpstr>
      <vt:lpstr>Pytanie  38/43  Czym jest bigoreksja?</vt:lpstr>
      <vt:lpstr>Pytanie  38/43  Czym jest bigoreksja?</vt:lpstr>
      <vt:lpstr>Pytanie  39/43  Czym zajmuje się Rzecznik Praw Osób Uzależnionych?</vt:lpstr>
      <vt:lpstr>Pytanie  39/43  Czym zajmuje się Rzecznik Praw Osób Uzależnionych?</vt:lpstr>
      <vt:lpstr>Pytanie  40/43  Ile ustawowo trwa leczenie alkoholizmu w szpitalu?</vt:lpstr>
      <vt:lpstr>Pytanie  40/43  Ile ustawowo trwa leczenie alkoholizmu w szpitalu?</vt:lpstr>
      <vt:lpstr>Pytanie  41/43  W którym roku Sejm PRL przyjął Ustawę o wychowaniu w trzeżwości i przeciw działaniu alkoholizmowi?</vt:lpstr>
      <vt:lpstr>Pytanie  41/43  W którym roku Sejm PRL przyjął Ustawę o wychowaniu w trzeżwości i przeciw działaniu alkoholizmowi?</vt:lpstr>
      <vt:lpstr>Pytanie  42/43  Co to są dopalacze?</vt:lpstr>
      <vt:lpstr>Pytanie  42/43  Co to są dopalacze?</vt:lpstr>
      <vt:lpstr>Pytanie  43/43  Czym jest przemoc ekonomiczna?</vt:lpstr>
      <vt:lpstr>Pytanie  43/43  Czym jest przemoc ekonomiczna?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Jak nazywają się dwaj nierozłączni przyjaciele Simby? A. Timon i Pumba B. Simon i Rumba C. Limon i Bumba D. Pimon i Tumba</dc:title>
  <dc:creator>Andrzej Kasperkiewicz</dc:creator>
  <cp:lastModifiedBy>Tropem Przygody</cp:lastModifiedBy>
  <cp:revision>4</cp:revision>
  <dcterms:created xsi:type="dcterms:W3CDTF">2022-02-15T11:20:31Z</dcterms:created>
  <dcterms:modified xsi:type="dcterms:W3CDTF">2023-01-03T09:57:24Z</dcterms:modified>
</cp:coreProperties>
</file>