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4079" r:id="rId1"/>
  </p:sldMasterIdLst>
  <p:notesMasterIdLst>
    <p:notesMasterId r:id="rId73"/>
  </p:notesMasterIdLst>
  <p:handoutMasterIdLst>
    <p:handoutMasterId r:id="rId74"/>
  </p:handoutMasterIdLst>
  <p:sldIdLst>
    <p:sldId id="293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288" r:id="rId35"/>
    <p:sldId id="289" r:id="rId36"/>
    <p:sldId id="290" r:id="rId37"/>
    <p:sldId id="291" r:id="rId38"/>
    <p:sldId id="292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stęp" id="{0211E44F-5C5A-4E48-B1FD-F9AB94DE0FD8}">
          <p14:sldIdLst>
            <p14:sldId id="293"/>
            <p14:sldId id="256"/>
            <p14:sldId id="257"/>
            <p14:sldId id="258"/>
            <p14:sldId id="259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  <p14:sldId id="270"/>
            <p14:sldId id="271"/>
            <p14:sldId id="272"/>
            <p14:sldId id="273"/>
            <p14:sldId id="274"/>
            <p14:sldId id="275"/>
            <p14:sldId id="276"/>
            <p14:sldId id="277"/>
            <p14:sldId id="278"/>
            <p14:sldId id="279"/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4"/>
            <p14:sldId id="295"/>
            <p14:sldId id="296"/>
            <p14:sldId id="297"/>
            <p14:sldId id="298"/>
            <p14:sldId id="299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324"/>
            <p14:sldId id="325"/>
            <p14:sldId id="326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102DBC-BEFC-4D87-A920-2DE3419C7943}" v="265" dt="2022-02-16T14:25:31.909"/>
    <p1510:client id="{E8033929-1368-4D23-912D-81E002E02050}" v="40" dt="2022-02-17T08:56:28.24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handoutMaster" Target="handoutMasters/handoutMaster1.xml"/><Relationship Id="rId79" Type="http://schemas.microsoft.com/office/2015/10/relationships/revisionInfo" Target="revisionInfo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notesMaster" Target="notesMasters/notesMaster1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2883278-5F7E-4AA0-9EBD-05D522F1D44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FC5FC6F0-6D2C-4F8F-A4F4-58C2F8054593}">
      <dgm:prSet/>
      <dgm:spPr/>
      <dgm:t>
        <a:bodyPr/>
        <a:lstStyle/>
        <a:p>
          <a:pPr algn="ctr"/>
          <a:r>
            <a:rPr lang="pl-PL" b="1" dirty="0"/>
            <a:t>Quiz składa się z      pytań i jest skierowany do wszystkich uczestników wydarzenia</a:t>
          </a:r>
          <a:endParaRPr lang="en-US" b="1" dirty="0"/>
        </a:p>
      </dgm:t>
    </dgm:pt>
    <dgm:pt modelId="{EAB8F1C0-E5AD-4B0B-8406-4D747BC7500E}" type="parTrans" cxnId="{5D85FE9C-1791-4F5F-B3BC-0CD1DE5689DB}">
      <dgm:prSet/>
      <dgm:spPr/>
      <dgm:t>
        <a:bodyPr/>
        <a:lstStyle/>
        <a:p>
          <a:pPr algn="ctr"/>
          <a:endParaRPr lang="en-US"/>
        </a:p>
      </dgm:t>
    </dgm:pt>
    <dgm:pt modelId="{89CC60AB-E348-41A5-80B6-79C550079F5F}" type="sibTrans" cxnId="{5D85FE9C-1791-4F5F-B3BC-0CD1DE5689DB}">
      <dgm:prSet/>
      <dgm:spPr/>
      <dgm:t>
        <a:bodyPr/>
        <a:lstStyle/>
        <a:p>
          <a:pPr algn="ctr"/>
          <a:endParaRPr lang="en-US"/>
        </a:p>
      </dgm:t>
    </dgm:pt>
    <dgm:pt modelId="{8C603DFF-CE4E-49D6-BC63-5F18B26F85D9}">
      <dgm:prSet/>
      <dgm:spPr/>
      <dgm:t>
        <a:bodyPr/>
        <a:lstStyle/>
        <a:p>
          <a:pPr algn="ctr"/>
          <a:r>
            <a:rPr lang="pl-PL" b="1" dirty="0"/>
            <a:t>Pytania są zamknięte, jednokrotnego wyboru (z jedną poprawną odpowiedzią) </a:t>
          </a:r>
          <a:endParaRPr lang="en-US" b="1" dirty="0"/>
        </a:p>
      </dgm:t>
    </dgm:pt>
    <dgm:pt modelId="{6D0A3B7B-8EF0-4D88-AF91-DEE42CE8C239}" type="parTrans" cxnId="{0620FB3E-C86F-4ED0-92ED-1F3AD2939C37}">
      <dgm:prSet/>
      <dgm:spPr/>
      <dgm:t>
        <a:bodyPr/>
        <a:lstStyle/>
        <a:p>
          <a:pPr algn="ctr"/>
          <a:endParaRPr lang="en-US"/>
        </a:p>
      </dgm:t>
    </dgm:pt>
    <dgm:pt modelId="{BFA55A51-755B-49ED-B5E9-A58BFC2EB96A}" type="sibTrans" cxnId="{0620FB3E-C86F-4ED0-92ED-1F3AD2939C37}">
      <dgm:prSet/>
      <dgm:spPr/>
      <dgm:t>
        <a:bodyPr/>
        <a:lstStyle/>
        <a:p>
          <a:pPr algn="ctr"/>
          <a:endParaRPr lang="en-US"/>
        </a:p>
      </dgm:t>
    </dgm:pt>
    <dgm:pt modelId="{27F9449A-826E-4A63-A21B-5D2CA65620BC}">
      <dgm:prSet/>
      <dgm:spPr/>
      <dgm:t>
        <a:bodyPr/>
        <a:lstStyle/>
        <a:p>
          <a:pPr algn="ctr"/>
          <a:r>
            <a:rPr lang="pl-PL" b="1" dirty="0"/>
            <a:t>Łącznie do zdobycia jest      punktów </a:t>
          </a:r>
          <a:endParaRPr lang="en-US" b="1" dirty="0"/>
        </a:p>
      </dgm:t>
    </dgm:pt>
    <dgm:pt modelId="{A8D5B10F-3CDD-41CF-9598-04BC91A04CAC}" type="parTrans" cxnId="{2E050B61-26CD-40BA-8EDD-E9526519DFB8}">
      <dgm:prSet/>
      <dgm:spPr/>
      <dgm:t>
        <a:bodyPr/>
        <a:lstStyle/>
        <a:p>
          <a:pPr algn="ctr"/>
          <a:endParaRPr lang="en-US"/>
        </a:p>
      </dgm:t>
    </dgm:pt>
    <dgm:pt modelId="{E8AF3764-173F-4A90-912B-FB719A5F9D23}" type="sibTrans" cxnId="{2E050B61-26CD-40BA-8EDD-E9526519DFB8}">
      <dgm:prSet/>
      <dgm:spPr/>
      <dgm:t>
        <a:bodyPr/>
        <a:lstStyle/>
        <a:p>
          <a:pPr algn="ctr"/>
          <a:endParaRPr lang="en-US"/>
        </a:p>
      </dgm:t>
    </dgm:pt>
    <dgm:pt modelId="{F0B99434-47D3-49CB-AB19-8242702DB7FA}">
      <dgm:prSet/>
      <dgm:spPr/>
      <dgm:t>
        <a:bodyPr/>
        <a:lstStyle/>
        <a:p>
          <a:pPr algn="ctr"/>
          <a:r>
            <a:rPr lang="pl-PL" b="1" dirty="0"/>
            <a:t>W przypadku zdobycia takiej samej ilości punktów przez więcej niż jednego uczestnika nastąpi dogrywka</a:t>
          </a:r>
          <a:endParaRPr lang="en-US" b="1" dirty="0"/>
        </a:p>
      </dgm:t>
    </dgm:pt>
    <dgm:pt modelId="{3CAA7FF4-F65F-49B9-ABCB-00835393ACE1}" type="parTrans" cxnId="{30FE7530-EE6A-4CDD-B395-67A26F1EA2CC}">
      <dgm:prSet/>
      <dgm:spPr/>
      <dgm:t>
        <a:bodyPr/>
        <a:lstStyle/>
        <a:p>
          <a:pPr algn="ctr"/>
          <a:endParaRPr lang="en-US"/>
        </a:p>
      </dgm:t>
    </dgm:pt>
    <dgm:pt modelId="{48A3E178-E9A6-49CC-A563-7E4B05ED27CC}" type="sibTrans" cxnId="{30FE7530-EE6A-4CDD-B395-67A26F1EA2CC}">
      <dgm:prSet/>
      <dgm:spPr/>
      <dgm:t>
        <a:bodyPr/>
        <a:lstStyle/>
        <a:p>
          <a:pPr algn="ctr"/>
          <a:endParaRPr lang="en-US"/>
        </a:p>
      </dgm:t>
    </dgm:pt>
    <dgm:pt modelId="{A31D77DC-A7BA-4928-9403-F3F46AF7A2E5}" type="pres">
      <dgm:prSet presAssocID="{42883278-5F7E-4AA0-9EBD-05D522F1D441}" presName="linear" presStyleCnt="0">
        <dgm:presLayoutVars>
          <dgm:animLvl val="lvl"/>
          <dgm:resizeHandles val="exact"/>
        </dgm:presLayoutVars>
      </dgm:prSet>
      <dgm:spPr/>
    </dgm:pt>
    <dgm:pt modelId="{80FF9F7F-1124-498B-AAB6-1E76CE73EE08}" type="pres">
      <dgm:prSet presAssocID="{FC5FC6F0-6D2C-4F8F-A4F4-58C2F8054593}" presName="parentText" presStyleLbl="node1" presStyleIdx="0" presStyleCnt="4" custLinFactNeighborX="-97">
        <dgm:presLayoutVars>
          <dgm:chMax val="0"/>
          <dgm:bulletEnabled val="1"/>
        </dgm:presLayoutVars>
      </dgm:prSet>
      <dgm:spPr/>
    </dgm:pt>
    <dgm:pt modelId="{D99C4D6B-397F-47EE-A527-8DD15E9C8E51}" type="pres">
      <dgm:prSet presAssocID="{89CC60AB-E348-41A5-80B6-79C550079F5F}" presName="spacer" presStyleCnt="0"/>
      <dgm:spPr/>
    </dgm:pt>
    <dgm:pt modelId="{83A52FCA-5E0F-4BCF-9DBF-0FB126BA965D}" type="pres">
      <dgm:prSet presAssocID="{8C603DFF-CE4E-49D6-BC63-5F18B26F85D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B3EEFBF-C64C-4975-A33A-A9A8EAB15A74}" type="pres">
      <dgm:prSet presAssocID="{BFA55A51-755B-49ED-B5E9-A58BFC2EB96A}" presName="spacer" presStyleCnt="0"/>
      <dgm:spPr/>
    </dgm:pt>
    <dgm:pt modelId="{90B7061B-26D0-4B21-BE95-930F09C7FC56}" type="pres">
      <dgm:prSet presAssocID="{27F9449A-826E-4A63-A21B-5D2CA65620B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F1970A5-46B1-4754-B141-46FA98E7E8C3}" type="pres">
      <dgm:prSet presAssocID="{E8AF3764-173F-4A90-912B-FB719A5F9D23}" presName="spacer" presStyleCnt="0"/>
      <dgm:spPr/>
    </dgm:pt>
    <dgm:pt modelId="{BE7F8E2D-BD9E-4357-AC76-274BCA069C05}" type="pres">
      <dgm:prSet presAssocID="{F0B99434-47D3-49CB-AB19-8242702DB7F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E79EB1C-28BD-4F38-B466-B9F6F661EF90}" type="presOf" srcId="{8C603DFF-CE4E-49D6-BC63-5F18B26F85D9}" destId="{83A52FCA-5E0F-4BCF-9DBF-0FB126BA965D}" srcOrd="0" destOrd="0" presId="urn:microsoft.com/office/officeart/2005/8/layout/vList2"/>
    <dgm:cxn modelId="{3C54E32B-B8F5-4069-9D3A-47B07E8FF5F3}" type="presOf" srcId="{FC5FC6F0-6D2C-4F8F-A4F4-58C2F8054593}" destId="{80FF9F7F-1124-498B-AAB6-1E76CE73EE08}" srcOrd="0" destOrd="0" presId="urn:microsoft.com/office/officeart/2005/8/layout/vList2"/>
    <dgm:cxn modelId="{30FE7530-EE6A-4CDD-B395-67A26F1EA2CC}" srcId="{42883278-5F7E-4AA0-9EBD-05D522F1D441}" destId="{F0B99434-47D3-49CB-AB19-8242702DB7FA}" srcOrd="3" destOrd="0" parTransId="{3CAA7FF4-F65F-49B9-ABCB-00835393ACE1}" sibTransId="{48A3E178-E9A6-49CC-A563-7E4B05ED27CC}"/>
    <dgm:cxn modelId="{0620FB3E-C86F-4ED0-92ED-1F3AD2939C37}" srcId="{42883278-5F7E-4AA0-9EBD-05D522F1D441}" destId="{8C603DFF-CE4E-49D6-BC63-5F18B26F85D9}" srcOrd="1" destOrd="0" parTransId="{6D0A3B7B-8EF0-4D88-AF91-DEE42CE8C239}" sibTransId="{BFA55A51-755B-49ED-B5E9-A58BFC2EB96A}"/>
    <dgm:cxn modelId="{2E050B61-26CD-40BA-8EDD-E9526519DFB8}" srcId="{42883278-5F7E-4AA0-9EBD-05D522F1D441}" destId="{27F9449A-826E-4A63-A21B-5D2CA65620BC}" srcOrd="2" destOrd="0" parTransId="{A8D5B10F-3CDD-41CF-9598-04BC91A04CAC}" sibTransId="{E8AF3764-173F-4A90-912B-FB719A5F9D23}"/>
    <dgm:cxn modelId="{0C3D299C-B668-4265-89E5-5DD2ADC0D87B}" type="presOf" srcId="{42883278-5F7E-4AA0-9EBD-05D522F1D441}" destId="{A31D77DC-A7BA-4928-9403-F3F46AF7A2E5}" srcOrd="0" destOrd="0" presId="urn:microsoft.com/office/officeart/2005/8/layout/vList2"/>
    <dgm:cxn modelId="{5D85FE9C-1791-4F5F-B3BC-0CD1DE5689DB}" srcId="{42883278-5F7E-4AA0-9EBD-05D522F1D441}" destId="{FC5FC6F0-6D2C-4F8F-A4F4-58C2F8054593}" srcOrd="0" destOrd="0" parTransId="{EAB8F1C0-E5AD-4B0B-8406-4D747BC7500E}" sibTransId="{89CC60AB-E348-41A5-80B6-79C550079F5F}"/>
    <dgm:cxn modelId="{D0E46FE7-A72C-4216-B961-581B8F5B286E}" type="presOf" srcId="{F0B99434-47D3-49CB-AB19-8242702DB7FA}" destId="{BE7F8E2D-BD9E-4357-AC76-274BCA069C05}" srcOrd="0" destOrd="0" presId="urn:microsoft.com/office/officeart/2005/8/layout/vList2"/>
    <dgm:cxn modelId="{E94A0BF5-F819-4232-8FEE-EF877048FAAE}" type="presOf" srcId="{27F9449A-826E-4A63-A21B-5D2CA65620BC}" destId="{90B7061B-26D0-4B21-BE95-930F09C7FC56}" srcOrd="0" destOrd="0" presId="urn:microsoft.com/office/officeart/2005/8/layout/vList2"/>
    <dgm:cxn modelId="{711D148A-A86C-4376-B199-D720BA993F05}" type="presParOf" srcId="{A31D77DC-A7BA-4928-9403-F3F46AF7A2E5}" destId="{80FF9F7F-1124-498B-AAB6-1E76CE73EE08}" srcOrd="0" destOrd="0" presId="urn:microsoft.com/office/officeart/2005/8/layout/vList2"/>
    <dgm:cxn modelId="{EED5546F-E553-4D03-A1B8-241E277E8978}" type="presParOf" srcId="{A31D77DC-A7BA-4928-9403-F3F46AF7A2E5}" destId="{D99C4D6B-397F-47EE-A527-8DD15E9C8E51}" srcOrd="1" destOrd="0" presId="urn:microsoft.com/office/officeart/2005/8/layout/vList2"/>
    <dgm:cxn modelId="{EEC6724A-16AB-41C4-B7CA-36BC23013F2D}" type="presParOf" srcId="{A31D77DC-A7BA-4928-9403-F3F46AF7A2E5}" destId="{83A52FCA-5E0F-4BCF-9DBF-0FB126BA965D}" srcOrd="2" destOrd="0" presId="urn:microsoft.com/office/officeart/2005/8/layout/vList2"/>
    <dgm:cxn modelId="{BAB3177B-1CF0-494A-8D93-A172649DF908}" type="presParOf" srcId="{A31D77DC-A7BA-4928-9403-F3F46AF7A2E5}" destId="{4B3EEFBF-C64C-4975-A33A-A9A8EAB15A74}" srcOrd="3" destOrd="0" presId="urn:microsoft.com/office/officeart/2005/8/layout/vList2"/>
    <dgm:cxn modelId="{3549701E-6604-44C2-85D7-5354BC7729EF}" type="presParOf" srcId="{A31D77DC-A7BA-4928-9403-F3F46AF7A2E5}" destId="{90B7061B-26D0-4B21-BE95-930F09C7FC56}" srcOrd="4" destOrd="0" presId="urn:microsoft.com/office/officeart/2005/8/layout/vList2"/>
    <dgm:cxn modelId="{D9039161-0198-4350-B8BF-199C70680A22}" type="presParOf" srcId="{A31D77DC-A7BA-4928-9403-F3F46AF7A2E5}" destId="{1F1970A5-46B1-4754-B141-46FA98E7E8C3}" srcOrd="5" destOrd="0" presId="urn:microsoft.com/office/officeart/2005/8/layout/vList2"/>
    <dgm:cxn modelId="{E4A90DB1-BD67-4793-9084-82C2804DE50F}" type="presParOf" srcId="{A31D77DC-A7BA-4928-9403-F3F46AF7A2E5}" destId="{BE7F8E2D-BD9E-4357-AC76-274BCA069C0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2883278-5F7E-4AA0-9EBD-05D522F1D441}" type="doc">
      <dgm:prSet loTypeId="urn:microsoft.com/office/officeart/2005/8/layout/vList2" loCatId="list" qsTypeId="urn:microsoft.com/office/officeart/2005/8/quickstyle/3d1" qsCatId="3D" csTypeId="urn:microsoft.com/office/officeart/2005/8/colors/accent6_2" csCatId="accent6" phldr="1"/>
      <dgm:spPr/>
      <dgm:t>
        <a:bodyPr/>
        <a:lstStyle/>
        <a:p>
          <a:endParaRPr lang="en-US"/>
        </a:p>
      </dgm:t>
    </dgm:pt>
    <dgm:pt modelId="{FC5FC6F0-6D2C-4F8F-A4F4-58C2F8054593}">
      <dgm:prSet/>
      <dgm:spPr/>
      <dgm:t>
        <a:bodyPr/>
        <a:lstStyle/>
        <a:p>
          <a:pPr algn="ctr"/>
          <a:r>
            <a:rPr lang="pl-PL" b="1" dirty="0">
              <a:solidFill>
                <a:schemeClr val="bg1"/>
              </a:solidFill>
            </a:rPr>
            <a:t>Quiz składa się z 35 pytań i jest skierowany do wszystkich uczestników</a:t>
          </a:r>
          <a:endParaRPr lang="en-US" b="1" dirty="0">
            <a:solidFill>
              <a:schemeClr val="bg1"/>
            </a:solidFill>
          </a:endParaRPr>
        </a:p>
      </dgm:t>
    </dgm:pt>
    <dgm:pt modelId="{EAB8F1C0-E5AD-4B0B-8406-4D747BC7500E}" type="parTrans" cxnId="{5D85FE9C-1791-4F5F-B3BC-0CD1DE5689DB}">
      <dgm:prSet/>
      <dgm:spPr/>
      <dgm:t>
        <a:bodyPr/>
        <a:lstStyle/>
        <a:p>
          <a:pPr algn="ctr"/>
          <a:endParaRPr lang="en-US"/>
        </a:p>
      </dgm:t>
    </dgm:pt>
    <dgm:pt modelId="{89CC60AB-E348-41A5-80B6-79C550079F5F}" type="sibTrans" cxnId="{5D85FE9C-1791-4F5F-B3BC-0CD1DE5689DB}">
      <dgm:prSet/>
      <dgm:spPr/>
      <dgm:t>
        <a:bodyPr/>
        <a:lstStyle/>
        <a:p>
          <a:pPr algn="ctr"/>
          <a:endParaRPr lang="en-US"/>
        </a:p>
      </dgm:t>
    </dgm:pt>
    <dgm:pt modelId="{8C603DFF-CE4E-49D6-BC63-5F18B26F85D9}">
      <dgm:prSet/>
      <dgm:spPr/>
      <dgm:t>
        <a:bodyPr/>
        <a:lstStyle/>
        <a:p>
          <a:pPr algn="ctr"/>
          <a:r>
            <a:rPr lang="pl-PL" b="1" dirty="0">
              <a:solidFill>
                <a:schemeClr val="bg1"/>
              </a:solidFill>
            </a:rPr>
            <a:t>Pytania są zamknięte, jednokrotnego wyboru (z jedną poprawną odpowiedzią) </a:t>
          </a:r>
          <a:endParaRPr lang="en-US" b="1" dirty="0">
            <a:solidFill>
              <a:schemeClr val="bg1"/>
            </a:solidFill>
          </a:endParaRPr>
        </a:p>
      </dgm:t>
    </dgm:pt>
    <dgm:pt modelId="{6D0A3B7B-8EF0-4D88-AF91-DEE42CE8C239}" type="parTrans" cxnId="{0620FB3E-C86F-4ED0-92ED-1F3AD2939C37}">
      <dgm:prSet/>
      <dgm:spPr/>
      <dgm:t>
        <a:bodyPr/>
        <a:lstStyle/>
        <a:p>
          <a:pPr algn="ctr"/>
          <a:endParaRPr lang="en-US"/>
        </a:p>
      </dgm:t>
    </dgm:pt>
    <dgm:pt modelId="{BFA55A51-755B-49ED-B5E9-A58BFC2EB96A}" type="sibTrans" cxnId="{0620FB3E-C86F-4ED0-92ED-1F3AD2939C37}">
      <dgm:prSet/>
      <dgm:spPr/>
      <dgm:t>
        <a:bodyPr/>
        <a:lstStyle/>
        <a:p>
          <a:pPr algn="ctr"/>
          <a:endParaRPr lang="en-US"/>
        </a:p>
      </dgm:t>
    </dgm:pt>
    <dgm:pt modelId="{27F9449A-826E-4A63-A21B-5D2CA65620BC}">
      <dgm:prSet/>
      <dgm:spPr/>
      <dgm:t>
        <a:bodyPr/>
        <a:lstStyle/>
        <a:p>
          <a:pPr algn="ctr"/>
          <a:r>
            <a:rPr lang="pl-PL" b="1" dirty="0">
              <a:solidFill>
                <a:schemeClr val="bg1"/>
              </a:solidFill>
            </a:rPr>
            <a:t>Łącznie do zdobycia jest 35 punktów </a:t>
          </a:r>
          <a:endParaRPr lang="en-US" b="1" dirty="0">
            <a:solidFill>
              <a:schemeClr val="bg1"/>
            </a:solidFill>
          </a:endParaRPr>
        </a:p>
      </dgm:t>
    </dgm:pt>
    <dgm:pt modelId="{A8D5B10F-3CDD-41CF-9598-04BC91A04CAC}" type="parTrans" cxnId="{2E050B61-26CD-40BA-8EDD-E9526519DFB8}">
      <dgm:prSet/>
      <dgm:spPr/>
      <dgm:t>
        <a:bodyPr/>
        <a:lstStyle/>
        <a:p>
          <a:pPr algn="ctr"/>
          <a:endParaRPr lang="en-US"/>
        </a:p>
      </dgm:t>
    </dgm:pt>
    <dgm:pt modelId="{E8AF3764-173F-4A90-912B-FB719A5F9D23}" type="sibTrans" cxnId="{2E050B61-26CD-40BA-8EDD-E9526519DFB8}">
      <dgm:prSet/>
      <dgm:spPr/>
      <dgm:t>
        <a:bodyPr/>
        <a:lstStyle/>
        <a:p>
          <a:pPr algn="ctr"/>
          <a:endParaRPr lang="en-US"/>
        </a:p>
      </dgm:t>
    </dgm:pt>
    <dgm:pt modelId="{F0B99434-47D3-49CB-AB19-8242702DB7FA}">
      <dgm:prSet/>
      <dgm:spPr/>
      <dgm:t>
        <a:bodyPr/>
        <a:lstStyle/>
        <a:p>
          <a:pPr algn="ctr"/>
          <a:r>
            <a:rPr lang="pl-PL" b="1" dirty="0">
              <a:solidFill>
                <a:schemeClr val="bg1"/>
              </a:solidFill>
            </a:rPr>
            <a:t>W przypadku zdobycia takiej samej ilości punktów przez więcej niż jednego uczestnika nastąpi dogrywka</a:t>
          </a:r>
          <a:endParaRPr lang="en-US" b="1" dirty="0">
            <a:solidFill>
              <a:schemeClr val="bg1"/>
            </a:solidFill>
          </a:endParaRPr>
        </a:p>
      </dgm:t>
    </dgm:pt>
    <dgm:pt modelId="{3CAA7FF4-F65F-49B9-ABCB-00835393ACE1}" type="parTrans" cxnId="{30FE7530-EE6A-4CDD-B395-67A26F1EA2CC}">
      <dgm:prSet/>
      <dgm:spPr/>
      <dgm:t>
        <a:bodyPr/>
        <a:lstStyle/>
        <a:p>
          <a:pPr algn="ctr"/>
          <a:endParaRPr lang="en-US"/>
        </a:p>
      </dgm:t>
    </dgm:pt>
    <dgm:pt modelId="{48A3E178-E9A6-49CC-A563-7E4B05ED27CC}" type="sibTrans" cxnId="{30FE7530-EE6A-4CDD-B395-67A26F1EA2CC}">
      <dgm:prSet/>
      <dgm:spPr/>
      <dgm:t>
        <a:bodyPr/>
        <a:lstStyle/>
        <a:p>
          <a:pPr algn="ctr"/>
          <a:endParaRPr lang="en-US"/>
        </a:p>
      </dgm:t>
    </dgm:pt>
    <dgm:pt modelId="{A31D77DC-A7BA-4928-9403-F3F46AF7A2E5}" type="pres">
      <dgm:prSet presAssocID="{42883278-5F7E-4AA0-9EBD-05D522F1D441}" presName="linear" presStyleCnt="0">
        <dgm:presLayoutVars>
          <dgm:animLvl val="lvl"/>
          <dgm:resizeHandles val="exact"/>
        </dgm:presLayoutVars>
      </dgm:prSet>
      <dgm:spPr/>
    </dgm:pt>
    <dgm:pt modelId="{80FF9F7F-1124-498B-AAB6-1E76CE73EE08}" type="pres">
      <dgm:prSet presAssocID="{FC5FC6F0-6D2C-4F8F-A4F4-58C2F8054593}" presName="parentText" presStyleLbl="node1" presStyleIdx="0" presStyleCnt="4" custLinFactNeighborX="-114">
        <dgm:presLayoutVars>
          <dgm:chMax val="0"/>
          <dgm:bulletEnabled val="1"/>
        </dgm:presLayoutVars>
      </dgm:prSet>
      <dgm:spPr/>
    </dgm:pt>
    <dgm:pt modelId="{D99C4D6B-397F-47EE-A527-8DD15E9C8E51}" type="pres">
      <dgm:prSet presAssocID="{89CC60AB-E348-41A5-80B6-79C550079F5F}" presName="spacer" presStyleCnt="0"/>
      <dgm:spPr/>
    </dgm:pt>
    <dgm:pt modelId="{83A52FCA-5E0F-4BCF-9DBF-0FB126BA965D}" type="pres">
      <dgm:prSet presAssocID="{8C603DFF-CE4E-49D6-BC63-5F18B26F85D9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4B3EEFBF-C64C-4975-A33A-A9A8EAB15A74}" type="pres">
      <dgm:prSet presAssocID="{BFA55A51-755B-49ED-B5E9-A58BFC2EB96A}" presName="spacer" presStyleCnt="0"/>
      <dgm:spPr/>
    </dgm:pt>
    <dgm:pt modelId="{90B7061B-26D0-4B21-BE95-930F09C7FC56}" type="pres">
      <dgm:prSet presAssocID="{27F9449A-826E-4A63-A21B-5D2CA65620B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1F1970A5-46B1-4754-B141-46FA98E7E8C3}" type="pres">
      <dgm:prSet presAssocID="{E8AF3764-173F-4A90-912B-FB719A5F9D23}" presName="spacer" presStyleCnt="0"/>
      <dgm:spPr/>
    </dgm:pt>
    <dgm:pt modelId="{BE7F8E2D-BD9E-4357-AC76-274BCA069C05}" type="pres">
      <dgm:prSet presAssocID="{F0B99434-47D3-49CB-AB19-8242702DB7FA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9E79EB1C-28BD-4F38-B466-B9F6F661EF90}" type="presOf" srcId="{8C603DFF-CE4E-49D6-BC63-5F18B26F85D9}" destId="{83A52FCA-5E0F-4BCF-9DBF-0FB126BA965D}" srcOrd="0" destOrd="0" presId="urn:microsoft.com/office/officeart/2005/8/layout/vList2"/>
    <dgm:cxn modelId="{3C54E32B-B8F5-4069-9D3A-47B07E8FF5F3}" type="presOf" srcId="{FC5FC6F0-6D2C-4F8F-A4F4-58C2F8054593}" destId="{80FF9F7F-1124-498B-AAB6-1E76CE73EE08}" srcOrd="0" destOrd="0" presId="urn:microsoft.com/office/officeart/2005/8/layout/vList2"/>
    <dgm:cxn modelId="{30FE7530-EE6A-4CDD-B395-67A26F1EA2CC}" srcId="{42883278-5F7E-4AA0-9EBD-05D522F1D441}" destId="{F0B99434-47D3-49CB-AB19-8242702DB7FA}" srcOrd="3" destOrd="0" parTransId="{3CAA7FF4-F65F-49B9-ABCB-00835393ACE1}" sibTransId="{48A3E178-E9A6-49CC-A563-7E4B05ED27CC}"/>
    <dgm:cxn modelId="{0620FB3E-C86F-4ED0-92ED-1F3AD2939C37}" srcId="{42883278-5F7E-4AA0-9EBD-05D522F1D441}" destId="{8C603DFF-CE4E-49D6-BC63-5F18B26F85D9}" srcOrd="1" destOrd="0" parTransId="{6D0A3B7B-8EF0-4D88-AF91-DEE42CE8C239}" sibTransId="{BFA55A51-755B-49ED-B5E9-A58BFC2EB96A}"/>
    <dgm:cxn modelId="{2E050B61-26CD-40BA-8EDD-E9526519DFB8}" srcId="{42883278-5F7E-4AA0-9EBD-05D522F1D441}" destId="{27F9449A-826E-4A63-A21B-5D2CA65620BC}" srcOrd="2" destOrd="0" parTransId="{A8D5B10F-3CDD-41CF-9598-04BC91A04CAC}" sibTransId="{E8AF3764-173F-4A90-912B-FB719A5F9D23}"/>
    <dgm:cxn modelId="{0C3D299C-B668-4265-89E5-5DD2ADC0D87B}" type="presOf" srcId="{42883278-5F7E-4AA0-9EBD-05D522F1D441}" destId="{A31D77DC-A7BA-4928-9403-F3F46AF7A2E5}" srcOrd="0" destOrd="0" presId="urn:microsoft.com/office/officeart/2005/8/layout/vList2"/>
    <dgm:cxn modelId="{5D85FE9C-1791-4F5F-B3BC-0CD1DE5689DB}" srcId="{42883278-5F7E-4AA0-9EBD-05D522F1D441}" destId="{FC5FC6F0-6D2C-4F8F-A4F4-58C2F8054593}" srcOrd="0" destOrd="0" parTransId="{EAB8F1C0-E5AD-4B0B-8406-4D747BC7500E}" sibTransId="{89CC60AB-E348-41A5-80B6-79C550079F5F}"/>
    <dgm:cxn modelId="{D0E46FE7-A72C-4216-B961-581B8F5B286E}" type="presOf" srcId="{F0B99434-47D3-49CB-AB19-8242702DB7FA}" destId="{BE7F8E2D-BD9E-4357-AC76-274BCA069C05}" srcOrd="0" destOrd="0" presId="urn:microsoft.com/office/officeart/2005/8/layout/vList2"/>
    <dgm:cxn modelId="{E94A0BF5-F819-4232-8FEE-EF877048FAAE}" type="presOf" srcId="{27F9449A-826E-4A63-A21B-5D2CA65620BC}" destId="{90B7061B-26D0-4B21-BE95-930F09C7FC56}" srcOrd="0" destOrd="0" presId="urn:microsoft.com/office/officeart/2005/8/layout/vList2"/>
    <dgm:cxn modelId="{711D148A-A86C-4376-B199-D720BA993F05}" type="presParOf" srcId="{A31D77DC-A7BA-4928-9403-F3F46AF7A2E5}" destId="{80FF9F7F-1124-498B-AAB6-1E76CE73EE08}" srcOrd="0" destOrd="0" presId="urn:microsoft.com/office/officeart/2005/8/layout/vList2"/>
    <dgm:cxn modelId="{EED5546F-E553-4D03-A1B8-241E277E8978}" type="presParOf" srcId="{A31D77DC-A7BA-4928-9403-F3F46AF7A2E5}" destId="{D99C4D6B-397F-47EE-A527-8DD15E9C8E51}" srcOrd="1" destOrd="0" presId="urn:microsoft.com/office/officeart/2005/8/layout/vList2"/>
    <dgm:cxn modelId="{EEC6724A-16AB-41C4-B7CA-36BC23013F2D}" type="presParOf" srcId="{A31D77DC-A7BA-4928-9403-F3F46AF7A2E5}" destId="{83A52FCA-5E0F-4BCF-9DBF-0FB126BA965D}" srcOrd="2" destOrd="0" presId="urn:microsoft.com/office/officeart/2005/8/layout/vList2"/>
    <dgm:cxn modelId="{BAB3177B-1CF0-494A-8D93-A172649DF908}" type="presParOf" srcId="{A31D77DC-A7BA-4928-9403-F3F46AF7A2E5}" destId="{4B3EEFBF-C64C-4975-A33A-A9A8EAB15A74}" srcOrd="3" destOrd="0" presId="urn:microsoft.com/office/officeart/2005/8/layout/vList2"/>
    <dgm:cxn modelId="{3549701E-6604-44C2-85D7-5354BC7729EF}" type="presParOf" srcId="{A31D77DC-A7BA-4928-9403-F3F46AF7A2E5}" destId="{90B7061B-26D0-4B21-BE95-930F09C7FC56}" srcOrd="4" destOrd="0" presId="urn:microsoft.com/office/officeart/2005/8/layout/vList2"/>
    <dgm:cxn modelId="{D9039161-0198-4350-B8BF-199C70680A22}" type="presParOf" srcId="{A31D77DC-A7BA-4928-9403-F3F46AF7A2E5}" destId="{1F1970A5-46B1-4754-B141-46FA98E7E8C3}" srcOrd="5" destOrd="0" presId="urn:microsoft.com/office/officeart/2005/8/layout/vList2"/>
    <dgm:cxn modelId="{E4A90DB1-BD67-4793-9084-82C2804DE50F}" type="presParOf" srcId="{A31D77DC-A7BA-4928-9403-F3F46AF7A2E5}" destId="{BE7F8E2D-BD9E-4357-AC76-274BCA069C05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FF9F7F-1124-498B-AAB6-1E76CE73EE08}">
      <dsp:nvSpPr>
        <dsp:cNvPr id="0" name=""/>
        <dsp:cNvSpPr/>
      </dsp:nvSpPr>
      <dsp:spPr>
        <a:xfrm>
          <a:off x="0" y="28989"/>
          <a:ext cx="8596668" cy="83537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/>
            <a:t>Quiz składa się z      pytań i jest skierowany do wszystkich uczestników wydarzenia</a:t>
          </a:r>
          <a:endParaRPr lang="en-US" sz="2100" b="1" kern="1200" dirty="0"/>
        </a:p>
      </dsp:txBody>
      <dsp:txXfrm>
        <a:off x="40780" y="69769"/>
        <a:ext cx="8515108" cy="753819"/>
      </dsp:txXfrm>
    </dsp:sp>
    <dsp:sp modelId="{83A52FCA-5E0F-4BCF-9DBF-0FB126BA965D}">
      <dsp:nvSpPr>
        <dsp:cNvPr id="0" name=""/>
        <dsp:cNvSpPr/>
      </dsp:nvSpPr>
      <dsp:spPr>
        <a:xfrm>
          <a:off x="0" y="924849"/>
          <a:ext cx="8596668" cy="835379"/>
        </a:xfrm>
        <a:prstGeom prst="roundRect">
          <a:avLst/>
        </a:prstGeom>
        <a:gradFill rotWithShape="0">
          <a:gsLst>
            <a:gs pos="0">
              <a:schemeClr val="accent2">
                <a:hueOff val="-1704332"/>
                <a:satOff val="-2273"/>
                <a:lumOff val="-679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704332"/>
                <a:satOff val="-2273"/>
                <a:lumOff val="-679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704332"/>
                <a:satOff val="-2273"/>
                <a:lumOff val="-679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/>
            <a:t>Pytania są zamknięte, jednokrotnego wyboru (z jedną poprawną odpowiedzią) </a:t>
          </a:r>
          <a:endParaRPr lang="en-US" sz="2100" b="1" kern="1200" dirty="0"/>
        </a:p>
      </dsp:txBody>
      <dsp:txXfrm>
        <a:off x="40780" y="965629"/>
        <a:ext cx="8515108" cy="753819"/>
      </dsp:txXfrm>
    </dsp:sp>
    <dsp:sp modelId="{90B7061B-26D0-4B21-BE95-930F09C7FC56}">
      <dsp:nvSpPr>
        <dsp:cNvPr id="0" name=""/>
        <dsp:cNvSpPr/>
      </dsp:nvSpPr>
      <dsp:spPr>
        <a:xfrm>
          <a:off x="0" y="1820709"/>
          <a:ext cx="8596668" cy="835379"/>
        </a:xfrm>
        <a:prstGeom prst="roundRect">
          <a:avLst/>
        </a:prstGeom>
        <a:gradFill rotWithShape="0">
          <a:gsLst>
            <a:gs pos="0">
              <a:schemeClr val="accent2">
                <a:hueOff val="-3408665"/>
                <a:satOff val="-4547"/>
                <a:lumOff val="-1359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3408665"/>
                <a:satOff val="-4547"/>
                <a:lumOff val="-1359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3408665"/>
                <a:satOff val="-4547"/>
                <a:lumOff val="-1359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/>
            <a:t>Łącznie do zdobycia jest      punktów </a:t>
          </a:r>
          <a:endParaRPr lang="en-US" sz="2100" b="1" kern="1200" dirty="0"/>
        </a:p>
      </dsp:txBody>
      <dsp:txXfrm>
        <a:off x="40780" y="1861489"/>
        <a:ext cx="8515108" cy="753819"/>
      </dsp:txXfrm>
    </dsp:sp>
    <dsp:sp modelId="{BE7F8E2D-BD9E-4357-AC76-274BCA069C05}">
      <dsp:nvSpPr>
        <dsp:cNvPr id="0" name=""/>
        <dsp:cNvSpPr/>
      </dsp:nvSpPr>
      <dsp:spPr>
        <a:xfrm>
          <a:off x="0" y="2716569"/>
          <a:ext cx="8596668" cy="835379"/>
        </a:xfrm>
        <a:prstGeom prst="roundRect">
          <a:avLst/>
        </a:prstGeom>
        <a:gradFill rotWithShape="0">
          <a:gsLst>
            <a:gs pos="0">
              <a:schemeClr val="accent2">
                <a:hueOff val="-5112997"/>
                <a:satOff val="-6820"/>
                <a:lumOff val="-2039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5112997"/>
                <a:satOff val="-6820"/>
                <a:lumOff val="-2039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5112997"/>
                <a:satOff val="-6820"/>
                <a:lumOff val="-2039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/>
            <a:t>W przypadku zdobycia takiej samej ilości punktów przez więcej niż jednego uczestnika nastąpi dogrywka</a:t>
          </a:r>
          <a:endParaRPr lang="en-US" sz="2100" b="1" kern="1200" dirty="0"/>
        </a:p>
      </dsp:txBody>
      <dsp:txXfrm>
        <a:off x="40780" y="2757349"/>
        <a:ext cx="8515108" cy="75381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0FF9F7F-1124-498B-AAB6-1E76CE73EE08}">
      <dsp:nvSpPr>
        <dsp:cNvPr id="0" name=""/>
        <dsp:cNvSpPr/>
      </dsp:nvSpPr>
      <dsp:spPr>
        <a:xfrm>
          <a:off x="0" y="46876"/>
          <a:ext cx="10018367" cy="715052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bg1"/>
              </a:solidFill>
            </a:rPr>
            <a:t>Quiz składa się z 35 pytań i jest skierowany do wszystkich uczestników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34906" y="81782"/>
        <a:ext cx="9948555" cy="645240"/>
      </dsp:txXfrm>
    </dsp:sp>
    <dsp:sp modelId="{83A52FCA-5E0F-4BCF-9DBF-0FB126BA965D}">
      <dsp:nvSpPr>
        <dsp:cNvPr id="0" name=""/>
        <dsp:cNvSpPr/>
      </dsp:nvSpPr>
      <dsp:spPr>
        <a:xfrm>
          <a:off x="0" y="813769"/>
          <a:ext cx="10018367" cy="715052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bg1"/>
              </a:solidFill>
            </a:rPr>
            <a:t>Pytania są zamknięte, jednokrotnego wyboru (z jedną poprawną odpowiedzią) 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34906" y="848675"/>
        <a:ext cx="9948555" cy="645240"/>
      </dsp:txXfrm>
    </dsp:sp>
    <dsp:sp modelId="{90B7061B-26D0-4B21-BE95-930F09C7FC56}">
      <dsp:nvSpPr>
        <dsp:cNvPr id="0" name=""/>
        <dsp:cNvSpPr/>
      </dsp:nvSpPr>
      <dsp:spPr>
        <a:xfrm>
          <a:off x="0" y="1580662"/>
          <a:ext cx="10018367" cy="715052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bg1"/>
              </a:solidFill>
            </a:rPr>
            <a:t>Łącznie do zdobycia jest 35 punktów 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34906" y="1615568"/>
        <a:ext cx="9948555" cy="645240"/>
      </dsp:txXfrm>
    </dsp:sp>
    <dsp:sp modelId="{BE7F8E2D-BD9E-4357-AC76-274BCA069C05}">
      <dsp:nvSpPr>
        <dsp:cNvPr id="0" name=""/>
        <dsp:cNvSpPr/>
      </dsp:nvSpPr>
      <dsp:spPr>
        <a:xfrm>
          <a:off x="0" y="2347554"/>
          <a:ext cx="10018367" cy="715052"/>
        </a:xfrm>
        <a:prstGeom prst="round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bg1"/>
              </a:solidFill>
            </a:rPr>
            <a:t>W przypadku zdobycia takiej samej ilości punktów przez więcej niż jednego uczestnika nastąpi dogrywka</a:t>
          </a:r>
          <a:endParaRPr lang="en-US" sz="1800" b="1" kern="1200" dirty="0">
            <a:solidFill>
              <a:schemeClr val="bg1"/>
            </a:solidFill>
          </a:endParaRPr>
        </a:p>
      </dsp:txBody>
      <dsp:txXfrm>
        <a:off x="34906" y="2382460"/>
        <a:ext cx="9948555" cy="64524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0D788891-9A5B-4D39-9E24-A82F09128A1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1A6C996-0B56-4C70-893A-593A22550D9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78468F-543D-4162-B079-EF57F005E50F}" type="datetimeFigureOut">
              <a:rPr lang="pl-PL" smtClean="0"/>
              <a:t>17.02.2022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3189381-7BB9-4F34-846A-5CAB31DAEC1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/>
              <a:t>Abcd</a:t>
            </a:r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DCEA75D-51BA-47B0-AEA7-3182BCE43DB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535BEA-A146-4F71-9542-27B22FA0E9F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3889674"/>
      </p:ext>
    </p:extLst>
  </p:cSld>
  <p:clrMap bg1="lt1" tx1="dk1" bg2="lt2" tx2="dk2" accent1="accent1" accent2="accent2" accent3="accent3" accent4="accent4" accent5="accent5" accent6="accent6" hlink="hlink" folHlink="folHlink"/>
  <p:hf sldNum="0"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F4DA27-545B-4C93-BD88-E575E55A8411}" type="datetimeFigureOut">
              <a:rPr lang="pl-PL" smtClean="0"/>
              <a:t>17.02.2022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pl-PL"/>
              <a:t>Abcd</a:t>
            </a:r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CD86B5-E44C-440B-ABF3-41FC7CE12A7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58572460"/>
      </p:ext>
    </p:extLst>
  </p:cSld>
  <p:clrMap bg1="lt1" tx1="dk1" bg2="lt2" tx2="dk2" accent1="accent1" accent2="accent2" accent3="accent3" accent4="accent4" accent5="accent5" accent6="accent6" hlink="hlink" folHlink="folHlink"/>
  <p:hf sldNum="0"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4.png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D0E5-4E08-4657-975A-EC563576B906}" type="datetime1">
              <a:rPr lang="pl-PL" smtClean="0"/>
              <a:t>17.02.2022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  <p:pic>
        <p:nvPicPr>
          <p:cNvPr id="10" name="Obraz 9">
            <a:extLst>
              <a:ext uri="{FF2B5EF4-FFF2-40B4-BE49-F238E27FC236}">
                <a16:creationId xmlns:a16="http://schemas.microsoft.com/office/drawing/2014/main" id="{48A54F63-5B5B-4BFB-9285-ABFCE5D2524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1657" y="191110"/>
            <a:ext cx="2397108" cy="1826673"/>
          </a:xfrm>
          <a:prstGeom prst="rect">
            <a:avLst/>
          </a:prstGeom>
        </p:spPr>
      </p:pic>
      <p:pic>
        <p:nvPicPr>
          <p:cNvPr id="11" name="Obraz 10" descr="Obraz zawierający tekst&#10;&#10;Opis wygenerowany automatycznie">
            <a:extLst>
              <a:ext uri="{FF2B5EF4-FFF2-40B4-BE49-F238E27FC236}">
                <a16:creationId xmlns:a16="http://schemas.microsoft.com/office/drawing/2014/main" id="{2B497BBD-01B0-4362-AFA1-57A37F6BAE04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7593" y="4386160"/>
            <a:ext cx="2397108" cy="2397108"/>
          </a:xfrm>
          <a:prstGeom prst="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04587E8D-8477-4CFF-970E-524F7EE31CB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328" y="5682727"/>
            <a:ext cx="6794335" cy="1177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48025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5761-C9EC-4A4A-9D3D-D8BD0A519DBA}" type="datetime1">
              <a:rPr lang="pl-PL" smtClean="0"/>
              <a:t>17.02.2022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0460521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5761-C9EC-4A4A-9D3D-D8BD0A519DBA}" type="datetime1">
              <a:rPr lang="pl-PL" smtClean="0"/>
              <a:t>17.02.2022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602086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5761-C9EC-4A4A-9D3D-D8BD0A519DBA}" type="datetime1">
              <a:rPr lang="pl-PL" smtClean="0"/>
              <a:t>17.02.2022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84621311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5761-C9EC-4A4A-9D3D-D8BD0A519DBA}" type="datetime1">
              <a:rPr lang="pl-PL" smtClean="0"/>
              <a:t>17.02.2022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9213508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5761-C9EC-4A4A-9D3D-D8BD0A519DBA}" type="datetime1">
              <a:rPr lang="pl-PL" smtClean="0"/>
              <a:t>17.02.2022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04530521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umna obraz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5761-C9EC-4A4A-9D3D-D8BD0A519DBA}" type="datetime1">
              <a:rPr lang="pl-PL" smtClean="0"/>
              <a:t>17.02.2022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4746671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480029-1A93-4B0F-A8F8-FCDE670A315D}" type="datetime1">
              <a:rPr lang="pl-PL" smtClean="0"/>
              <a:t>17.02.2022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493072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D6E2A-E0BB-4D7D-956E-18ACAB3D822E}" type="datetime1">
              <a:rPr lang="pl-PL" smtClean="0"/>
              <a:t>17.02.2022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9699399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ytuł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6FE1C3A-2F7E-4106-8054-0A64A4C5A31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77334" y="609600"/>
            <a:ext cx="8596668" cy="944880"/>
          </a:xfrm>
        </p:spPr>
        <p:txBody>
          <a:bodyPr/>
          <a:lstStyle>
            <a:lvl1pPr algn="ctr">
              <a:defRPr/>
            </a:lvl1pPr>
          </a:lstStyle>
          <a:p>
            <a:r>
              <a:rPr lang="pl-PL" dirty="0"/>
              <a:t>Zasady Quizu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844B643B-EE0A-4A46-A6EA-02F160EB4B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BD7622-5725-4236-B216-376920EF615F}" type="datetimeFigureOut">
              <a:rPr lang="pl-PL" smtClean="0"/>
              <a:t>17.02.2022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22EAD7D-7399-4A85-9A1D-1E0C250F77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7CA85E1-1D51-40EA-9AA6-F9B930F895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4DC8BF-A2C3-4EE4-9FCB-FA455234680B}" type="slidenum">
              <a:rPr lang="pl-PL" smtClean="0"/>
              <a:t>‹#›</a:t>
            </a:fld>
            <a:endParaRPr lang="pl-PL"/>
          </a:p>
        </p:txBody>
      </p:sp>
      <p:graphicFrame>
        <p:nvGraphicFramePr>
          <p:cNvPr id="7" name="Shape 239">
            <a:extLst>
              <a:ext uri="{FF2B5EF4-FFF2-40B4-BE49-F238E27FC236}">
                <a16:creationId xmlns:a16="http://schemas.microsoft.com/office/drawing/2014/main" id="{638A761A-2562-4742-A9FA-F1BB0E5EB9C7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399029141"/>
              </p:ext>
            </p:extLst>
          </p:nvPr>
        </p:nvGraphicFramePr>
        <p:xfrm>
          <a:off x="677334" y="1930400"/>
          <a:ext cx="8596668" cy="35809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8" name="Obraz 7">
            <a:extLst>
              <a:ext uri="{FF2B5EF4-FFF2-40B4-BE49-F238E27FC236}">
                <a16:creationId xmlns:a16="http://schemas.microsoft.com/office/drawing/2014/main" id="{5BBAE1E9-C533-428D-82E2-109C119BBB7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1657" y="191110"/>
            <a:ext cx="2397108" cy="1826673"/>
          </a:xfrm>
          <a:prstGeom prst="rect">
            <a:avLst/>
          </a:prstGeom>
        </p:spPr>
      </p:pic>
      <p:pic>
        <p:nvPicPr>
          <p:cNvPr id="9" name="Obraz 8" descr="Obraz zawierający tekst&#10;&#10;Opis wygenerowany automatycznie">
            <a:extLst>
              <a:ext uri="{FF2B5EF4-FFF2-40B4-BE49-F238E27FC236}">
                <a16:creationId xmlns:a16="http://schemas.microsoft.com/office/drawing/2014/main" id="{E2FA743D-FABD-4A99-917B-CD84537D2DDF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7593" y="4386160"/>
            <a:ext cx="2397108" cy="2397108"/>
          </a:xfrm>
          <a:prstGeom prst="rect">
            <a:avLst/>
          </a:prstGeom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3338DD9E-9464-42A1-8BE7-167E14818434}"/>
              </a:ext>
            </a:extLst>
          </p:cNvPr>
          <p:cNvPicPr>
            <a:picLocks noChangeAspect="1"/>
          </p:cNvPicPr>
          <p:nvPr userDrawn="1"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6328" y="5682727"/>
            <a:ext cx="6794335" cy="1177648"/>
          </a:xfrm>
          <a:prstGeom prst="rect">
            <a:avLst/>
          </a:prstGeom>
        </p:spPr>
      </p:pic>
      <p:sp>
        <p:nvSpPr>
          <p:cNvPr id="12" name="Symbol zastępczy tekstu 11">
            <a:extLst>
              <a:ext uri="{FF2B5EF4-FFF2-40B4-BE49-F238E27FC236}">
                <a16:creationId xmlns:a16="http://schemas.microsoft.com/office/drawing/2014/main" id="{943951C6-179B-463A-BE5F-59930778449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408218" y="2059565"/>
            <a:ext cx="1266038" cy="1155989"/>
          </a:xfrm>
        </p:spPr>
        <p:txBody>
          <a:bodyPr>
            <a:normAutofit/>
          </a:bodyPr>
          <a:lstStyle>
            <a:lvl1pPr marL="0" indent="0">
              <a:buNone/>
              <a:defRPr sz="21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18</a:t>
            </a:r>
          </a:p>
        </p:txBody>
      </p:sp>
      <p:sp>
        <p:nvSpPr>
          <p:cNvPr id="15" name="Symbol zastępczy tekstu 11">
            <a:extLst>
              <a:ext uri="{FF2B5EF4-FFF2-40B4-BE49-F238E27FC236}">
                <a16:creationId xmlns:a16="http://schemas.microsoft.com/office/drawing/2014/main" id="{64581349-101D-4E5A-9BD8-343308C952DE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5752408" y="3929553"/>
            <a:ext cx="1285434" cy="1155989"/>
          </a:xfrm>
        </p:spPr>
        <p:txBody>
          <a:bodyPr>
            <a:normAutofit/>
          </a:bodyPr>
          <a:lstStyle>
            <a:lvl1pPr marL="0" indent="0">
              <a:buNone/>
              <a:defRPr sz="21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pl-PL" dirty="0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135613994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_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D0E5-4E08-4657-975A-EC563576B906}" type="datetime1">
              <a:rPr lang="pl-PL" smtClean="0"/>
              <a:t>17.02.2022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93053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38200" y="581874"/>
            <a:ext cx="8693457" cy="1952963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35795"/>
            <a:ext cx="10515600" cy="276988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5761-C9EC-4A4A-9D3D-D8BD0A519DBA}" type="datetime1">
              <a:rPr lang="pl-PL" smtClean="0"/>
              <a:t>17.02.2022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853C379E-B119-4A2B-8D6B-441D1437603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31657" y="191110"/>
            <a:ext cx="2397108" cy="1826673"/>
          </a:xfrm>
          <a:prstGeom prst="rect">
            <a:avLst/>
          </a:prstGeom>
        </p:spPr>
      </p:pic>
      <p:sp>
        <p:nvSpPr>
          <p:cNvPr id="9" name="Prostokąt 8">
            <a:extLst>
              <a:ext uri="{FF2B5EF4-FFF2-40B4-BE49-F238E27FC236}">
                <a16:creationId xmlns:a16="http://schemas.microsoft.com/office/drawing/2014/main" id="{199B6030-CD37-4B89-8F01-7FA7EC98D179}"/>
              </a:ext>
            </a:extLst>
          </p:cNvPr>
          <p:cNvSpPr/>
          <p:nvPr userDrawn="1"/>
        </p:nvSpPr>
        <p:spPr>
          <a:xfrm>
            <a:off x="0" y="5556488"/>
            <a:ext cx="12192000" cy="106402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pic>
        <p:nvPicPr>
          <p:cNvPr id="10" name="Obraz 9" descr="Obraz zawierający tekst&#10;&#10;Opis wygenerowany automatycznie">
            <a:extLst>
              <a:ext uri="{FF2B5EF4-FFF2-40B4-BE49-F238E27FC236}">
                <a16:creationId xmlns:a16="http://schemas.microsoft.com/office/drawing/2014/main" id="{1B03848C-8603-47DC-AB29-2A3110179C0F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26624" y="4938475"/>
            <a:ext cx="2010247" cy="2010247"/>
          </a:xfrm>
          <a:prstGeom prst="rect">
            <a:avLst/>
          </a:prstGeom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E658429A-B972-4FC9-AEBA-332683291968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91701" y="5632926"/>
            <a:ext cx="5697820" cy="987591"/>
          </a:xfrm>
          <a:prstGeom prst="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4B8BD220-B9A1-467B-82E6-29F1DC6E793E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63322" y="2068043"/>
            <a:ext cx="597036" cy="3594919"/>
          </a:xfrm>
          <a:prstGeom prst="rect">
            <a:avLst/>
          </a:prstGeom>
        </p:spPr>
      </p:pic>
      <p:pic>
        <p:nvPicPr>
          <p:cNvPr id="15" name="Obraz 14">
            <a:extLst>
              <a:ext uri="{FF2B5EF4-FFF2-40B4-BE49-F238E27FC236}">
                <a16:creationId xmlns:a16="http://schemas.microsoft.com/office/drawing/2014/main" id="{3B2B5EF0-3D2C-4CE4-B320-0DC5056CB8EF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054" y="2059729"/>
            <a:ext cx="597036" cy="35949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3322759"/>
      </p:ext>
    </p:extLst>
  </p:cSld>
  <p:clrMapOvr>
    <a:masterClrMapping/>
  </p:clrMapOvr>
  <p:hf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Tytuł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9F2835C-7EF6-4390-9BAC-CB8154ECDB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2208503-5EDE-4F5F-B6E1-375E3EE5DA0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5465418-62DA-48CE-BD12-4961BA7EB3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6D88F6-7F9A-48F8-A2AA-E46E32FBB32B}" type="datetimeFigureOut">
              <a:rPr lang="pl-PL" smtClean="0"/>
              <a:t>17.02.2022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C709FC5-42E3-45F1-B403-131E2E534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6126FC4-8248-4878-BA84-20699A007F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B2D07-663A-4EED-9326-359825A29D9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03758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E132A-9A83-47B5-BAB0-8ED514783E0A}" type="datetime1">
              <a:rPr lang="pl-PL" smtClean="0"/>
              <a:t>17.02.2022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365307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A599C0-5487-41CC-9AAE-32074EFC6A0D}" type="datetime1">
              <a:rPr lang="pl-PL" smtClean="0"/>
              <a:t>17.02.2022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041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539B58-4F1C-4F99-B607-DA8E784732FF}" type="datetime1">
              <a:rPr lang="pl-PL" smtClean="0"/>
              <a:t>17.02.2022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07693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BA814-4D0E-47DF-86C5-AA17D173A6D5}" type="datetime1">
              <a:rPr lang="pl-PL" smtClean="0"/>
              <a:t>17.02.2022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423521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116459-03F1-4105-BE0A-204AC48E8641}" type="datetime1">
              <a:rPr lang="pl-PL" smtClean="0"/>
              <a:t>17.02.2022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041768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B0FA0-118E-446C-ADEA-11822DBD41DC}" type="datetime1">
              <a:rPr lang="pl-PL" smtClean="0"/>
              <a:t>17.02.2022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3749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F5761-C9EC-4A4A-9D3D-D8BD0A519DBA}" type="datetime1">
              <a:rPr lang="pl-PL" smtClean="0"/>
              <a:t>17.02.2022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18529995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7BEF5761-C9EC-4A4A-9D3D-D8BD0A519DBA}" type="datetime1">
              <a:rPr lang="pl-PL" smtClean="0"/>
              <a:t>17.02.2022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07BEFC-6E8F-4141-837E-D5F85A4A882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051276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80" r:id="rId1"/>
    <p:sldLayoutId id="2147484081" r:id="rId2"/>
    <p:sldLayoutId id="2147484082" r:id="rId3"/>
    <p:sldLayoutId id="2147484083" r:id="rId4"/>
    <p:sldLayoutId id="2147484084" r:id="rId5"/>
    <p:sldLayoutId id="2147484085" r:id="rId6"/>
    <p:sldLayoutId id="2147484086" r:id="rId7"/>
    <p:sldLayoutId id="2147484087" r:id="rId8"/>
    <p:sldLayoutId id="2147484088" r:id="rId9"/>
    <p:sldLayoutId id="2147484089" r:id="rId10"/>
    <p:sldLayoutId id="2147484090" r:id="rId11"/>
    <p:sldLayoutId id="2147484091" r:id="rId12"/>
    <p:sldLayoutId id="2147484092" r:id="rId13"/>
    <p:sldLayoutId id="2147484093" r:id="rId14"/>
    <p:sldLayoutId id="2147484094" r:id="rId15"/>
    <p:sldLayoutId id="2147484095" r:id="rId16"/>
    <p:sldLayoutId id="2147484096" r:id="rId17"/>
    <p:sldLayoutId id="2147483906" r:id="rId18"/>
    <p:sldLayoutId id="2147483760" r:id="rId19"/>
    <p:sldLayoutId id="2147484097" r:id="rId2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5CED52-C7D9-4850-A71F-AD9FD2D2CE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2285" y="484558"/>
            <a:ext cx="8526924" cy="1654959"/>
          </a:xfrm>
        </p:spPr>
        <p:txBody>
          <a:bodyPr anchor="ctr">
            <a:noAutofit/>
          </a:bodyPr>
          <a:lstStyle/>
          <a:p>
            <a:pPr algn="ctr"/>
            <a:r>
              <a:rPr lang="pl-PL" sz="4000" b="1" dirty="0"/>
              <a:t>Quiz dla specjalistów pozyskiwania funduszy europejskich</a:t>
            </a:r>
          </a:p>
        </p:txBody>
      </p:sp>
      <p:graphicFrame>
        <p:nvGraphicFramePr>
          <p:cNvPr id="8" name="Shape 239">
            <a:extLst>
              <a:ext uri="{FF2B5EF4-FFF2-40B4-BE49-F238E27FC236}">
                <a16:creationId xmlns:a16="http://schemas.microsoft.com/office/drawing/2014/main" id="{9C051088-7186-49BB-B49A-2F3C73F12BB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691328618"/>
              </p:ext>
            </p:extLst>
          </p:nvPr>
        </p:nvGraphicFramePr>
        <p:xfrm>
          <a:off x="1078719" y="2139518"/>
          <a:ext cx="10018367" cy="31094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53047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7DF1DD9-F29E-4D89-AE92-E33092BB5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5/35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Gdzie znajduje się siedziba Europejskiego Banku Centralnego?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E0B45ED-7664-4B0C-9311-D214515488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w Londynie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w Brukseli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we Frankfurcie nad Odrą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we Frankfurcie nad Menem</a:t>
            </a:r>
          </a:p>
        </p:txBody>
      </p:sp>
    </p:spTree>
    <p:extLst>
      <p:ext uri="{BB962C8B-B14F-4D97-AF65-F5344CB8AC3E}">
        <p14:creationId xmlns:p14="http://schemas.microsoft.com/office/powerpoint/2010/main" val="38168531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96C42FA-DEE0-423F-B4BC-4E73BB7CFC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5/35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Gdzie znajduje się siedziba Europejskiego Banku Centralnego?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77EC41D-F3FD-43F0-AFEA-3958DC1D4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we Frankfurcie nad Menem</a:t>
            </a:r>
          </a:p>
        </p:txBody>
      </p:sp>
    </p:spTree>
    <p:extLst>
      <p:ext uri="{BB962C8B-B14F-4D97-AF65-F5344CB8AC3E}">
        <p14:creationId xmlns:p14="http://schemas.microsoft.com/office/powerpoint/2010/main" val="26744297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A58E70-A048-429D-8B28-31CAE89773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6/35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Ile gwiazdek znajduje się na fladze Unii Europejskiej?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4ACD7CF-6728-4338-87FA-51DF635CED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15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12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zawsze tyle, ile państw członkowskich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28</a:t>
            </a:r>
          </a:p>
        </p:txBody>
      </p:sp>
    </p:spTree>
    <p:extLst>
      <p:ext uri="{BB962C8B-B14F-4D97-AF65-F5344CB8AC3E}">
        <p14:creationId xmlns:p14="http://schemas.microsoft.com/office/powerpoint/2010/main" val="7597808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1B6184-AF70-4111-AC9F-662BC8FB9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6/35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Ile gwiazdek znajduje się na fladze Unii Europejskiej?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22D7E1D-A7BB-498F-9E51-2A451882CB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12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6227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794C2A-E6C6-4E9C-9390-0BA6C88244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7/35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Ile jest oficjalnych języków urzędowych w Unii Europejskiej?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64A96EE-D017-49E2-A80A-C45C887701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2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3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28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24</a:t>
            </a:r>
          </a:p>
        </p:txBody>
      </p:sp>
    </p:spTree>
    <p:extLst>
      <p:ext uri="{BB962C8B-B14F-4D97-AF65-F5344CB8AC3E}">
        <p14:creationId xmlns:p14="http://schemas.microsoft.com/office/powerpoint/2010/main" val="10520593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E74AEBC-B874-4134-84C7-27C82B872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7/35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Ile jest oficjalnych języków urzędowych w Unii Europejskiej?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A094D4F-79FF-4288-9D8A-A975F74539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24</a:t>
            </a:r>
          </a:p>
        </p:txBody>
      </p:sp>
    </p:spTree>
    <p:extLst>
      <p:ext uri="{BB962C8B-B14F-4D97-AF65-F5344CB8AC3E}">
        <p14:creationId xmlns:p14="http://schemas.microsoft.com/office/powerpoint/2010/main" val="5563524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6855A92-72DF-41B9-A209-9576D95DDC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8/35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Ile jest państw założycielskich?: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29C484E-F12E-43C1-BE37-E09FAF06A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10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14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5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6</a:t>
            </a:r>
          </a:p>
        </p:txBody>
      </p:sp>
    </p:spTree>
    <p:extLst>
      <p:ext uri="{BB962C8B-B14F-4D97-AF65-F5344CB8AC3E}">
        <p14:creationId xmlns:p14="http://schemas.microsoft.com/office/powerpoint/2010/main" val="18576816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AF4CCD1-1224-4F4F-BE62-A3786EFE7E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8/35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Ile jest państw założycielskich?: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9CD75C7-305F-4E7B-AF17-499DE86873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6</a:t>
            </a:r>
          </a:p>
        </p:txBody>
      </p:sp>
    </p:spTree>
    <p:extLst>
      <p:ext uri="{BB962C8B-B14F-4D97-AF65-F5344CB8AC3E}">
        <p14:creationId xmlns:p14="http://schemas.microsoft.com/office/powerpoint/2010/main" val="49079971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A0EAB7-79AA-438D-A564-4C425DCF2C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9/35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Intensywność pomocy publicznej na szkolenia w stosunku do wartości kosztów kwalifikowalnych nie może przekroczyć co do zasady: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EDDC2E7-1350-4618-8AF2-80D545812B6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0,35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0,5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0,1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nie ma ograniczeń</a:t>
            </a:r>
          </a:p>
        </p:txBody>
      </p:sp>
    </p:spTree>
    <p:extLst>
      <p:ext uri="{BB962C8B-B14F-4D97-AF65-F5344CB8AC3E}">
        <p14:creationId xmlns:p14="http://schemas.microsoft.com/office/powerpoint/2010/main" val="258699762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53FCBE-4D9F-476C-AF3A-A741F43299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9/35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Intensywność pomocy publicznej na szkolenia w stosunku do wartości kosztów kwalifikowalnych nie może przekroczyć co do zasady: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1CBB489-319D-4C3A-967C-74D809CE4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0,5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527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A801008-F885-45DC-92E1-E9D98C6A08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Pytanie 	1/35</a:t>
            </a:r>
            <a:br>
              <a:rPr lang="pl-PL" b="1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Co można sfinansować w ramach RPO na rzecz wychowania przedszkolnego?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9C149C8-3DDD-4BFC-B23F-C03AEDAAD6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A.	rozszerzenie oferty o dodatkowe zajęcia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B.	tworzenie nowych miejsc wychowania przedszkolnego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C.	wydłużenie godzin pracy ośrodka przedszkolnego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D.	wszystkie odpowiedzi są poprawne</a:t>
            </a:r>
          </a:p>
        </p:txBody>
      </p:sp>
    </p:spTree>
    <p:extLst>
      <p:ext uri="{BB962C8B-B14F-4D97-AF65-F5344CB8AC3E}">
        <p14:creationId xmlns:p14="http://schemas.microsoft.com/office/powerpoint/2010/main" val="19105611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765A5F-877E-4D7E-81B6-49C8FE63A7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10/35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Jak długo trwa prezydencja (przewodnictwo) w Unii Europejskiej?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74CD0DB-D628-4BC5-8704-D566CDB31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3 miesiące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12 miesięcy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18 miesięcy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6 miesięcy</a:t>
            </a:r>
          </a:p>
        </p:txBody>
      </p:sp>
    </p:spTree>
    <p:extLst>
      <p:ext uri="{BB962C8B-B14F-4D97-AF65-F5344CB8AC3E}">
        <p14:creationId xmlns:p14="http://schemas.microsoft.com/office/powerpoint/2010/main" val="22140756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60F4B45-8EFE-4E5B-AC76-5556B4D775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10/35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Jak długo trwa prezydencja (przewodnictwo) w Unii Europejskiej?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206C5ED-5A29-4DD7-9DD5-61BB0C5D12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6 miesięcy</a:t>
            </a:r>
          </a:p>
        </p:txBody>
      </p:sp>
    </p:spTree>
    <p:extLst>
      <p:ext uri="{BB962C8B-B14F-4D97-AF65-F5344CB8AC3E}">
        <p14:creationId xmlns:p14="http://schemas.microsoft.com/office/powerpoint/2010/main" val="327617860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A594BB1-EDFC-40D8-A2B4-3D89B5263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11/35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Jaka instytucja udziela wsparcia w ramach Poddziałania 1.1.1.PO IR na badania przemysłowe i prace rozwojowe realizowane przez przedsiębiorstwa?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B03E396-53BD-4425-AD5F-D7DCB6EAE6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Narodowe Centrum Badań i Rozwoju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Ministerstwo Rozwoju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Polska Agencja Rozwoju Przedsiębiorczości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Bank Gospodarstwa Krajowego</a:t>
            </a:r>
          </a:p>
        </p:txBody>
      </p:sp>
    </p:spTree>
    <p:extLst>
      <p:ext uri="{BB962C8B-B14F-4D97-AF65-F5344CB8AC3E}">
        <p14:creationId xmlns:p14="http://schemas.microsoft.com/office/powerpoint/2010/main" val="1081407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6EBBE2-B7A4-4325-91B5-B1EBF509A3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11/35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Jaka instytucja udziela wsparcia w ramach Poddziałania 1.1.1.PO IR na badania przemysłowe i prace rozwojowe realizowane przez przedsiębiorstwa?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0AE9EE7-662A-497D-95BD-52FF80C0EA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Narodowe Centrum Badań i Rozwoju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39635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88F88B4-B9E0-4D2F-8042-0D161E13D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12/35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Jaki podmiot jest odpowiedzialny za przeprowadzenie akredytacji IOB w ramach poddziałania 2.3.1 POIR?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7EFEAEE-55F9-4E08-A6D3-6ABC61AC3A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Ministerstwo Gospodarki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Ministerstwo Rozwoju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NCBiR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PARP</a:t>
            </a:r>
          </a:p>
        </p:txBody>
      </p:sp>
    </p:spTree>
    <p:extLst>
      <p:ext uri="{BB962C8B-B14F-4D97-AF65-F5344CB8AC3E}">
        <p14:creationId xmlns:p14="http://schemas.microsoft.com/office/powerpoint/2010/main" val="26988612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5D69E0B-B2E5-4D22-ADA1-75054B519F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12/35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Jaki podmiot jest odpowiedzialny za przeprowadzenie akredytacji IOB w ramach poddziałania 2.3.1 POIR?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571F007-A0BD-4961-978A-975D3EBCF4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Ministerstwo Rozwoju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9912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0BFBF4-D2E5-451A-AD61-02FA645BB2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13/35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Jaki typ beneficjenta występuje w Poddziałaniu 2.3.1 PO IR 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AF5B906-873C-4DDB-B5E0-CFB14B3E93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mikro, małe i średnie przedsiębiorstwa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tylko mikro i małe przedsiębiorstwo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jedynie duże przedsiębiorstwo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koordynatorzy klastrów kluczowych</a:t>
            </a:r>
          </a:p>
        </p:txBody>
      </p:sp>
    </p:spTree>
    <p:extLst>
      <p:ext uri="{BB962C8B-B14F-4D97-AF65-F5344CB8AC3E}">
        <p14:creationId xmlns:p14="http://schemas.microsoft.com/office/powerpoint/2010/main" val="310263167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9B52F2-7B60-4E19-B663-4CAC1BF93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13/35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Jaki typ beneficjenta występuje w Poddziałaniu 2.3.1 PO IR 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2F861E3-0865-46D2-834A-DEE71EEB54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mikro, małe i średnie przedsiębiorstwa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101769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3D0700-0948-4681-B16D-07C8C2A2DE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14/35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Jakiej narodowości jest twórca systemu pisma dotykowego dla niewidomych?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7164A83-6BFB-420A-9490-28FA3E04F5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Niemieckiej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Angielskiej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Francuskiej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Brazylijskiej</a:t>
            </a:r>
          </a:p>
        </p:txBody>
      </p:sp>
    </p:spTree>
    <p:extLst>
      <p:ext uri="{BB962C8B-B14F-4D97-AF65-F5344CB8AC3E}">
        <p14:creationId xmlns:p14="http://schemas.microsoft.com/office/powerpoint/2010/main" val="21572773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B51CA12-3C41-4EF9-9A11-749198B30B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14/35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Jakiej narodowości jest twórca systemu pisma dotykowego dla niewidomych?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89F88B4-8B9E-40AF-AFE2-5F0E193D1A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Francuskiej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513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029766-E527-42D0-8994-1011B27EF0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Co można sfinansować w ramach RPO na rzecz wychowania przedszkolnego?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57BED3C-B999-4CA7-B3F2-9421A93ED7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wszystkie odpowiedzi są poprawne</a:t>
            </a:r>
          </a:p>
        </p:txBody>
      </p:sp>
    </p:spTree>
    <p:extLst>
      <p:ext uri="{BB962C8B-B14F-4D97-AF65-F5344CB8AC3E}">
        <p14:creationId xmlns:p14="http://schemas.microsoft.com/office/powerpoint/2010/main" val="194608228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D2C1BBA-9AE8-4009-A649-026819FAB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15/35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Kto może brać udział w programach mobilności ponadnarodowej na zasadach określonych w Erasmus+ w ramach POWER?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3015C36-8F57-4F6D-9FA9-9014C79361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studenci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kadra systemu oświaty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uczniowie placówek kształcenia zawodowego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wszystkie odpowiedzi są prawidłowe</a:t>
            </a:r>
          </a:p>
        </p:txBody>
      </p:sp>
    </p:spTree>
    <p:extLst>
      <p:ext uri="{BB962C8B-B14F-4D97-AF65-F5344CB8AC3E}">
        <p14:creationId xmlns:p14="http://schemas.microsoft.com/office/powerpoint/2010/main" val="355626706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BB8B556-779F-4B76-882B-E902C122F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15/35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Kto może brać udział w programach mobilności ponadnarodowej na zasadach określonych w Erasmus+ w ramach POWER?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B468780-9AA4-4177-90B7-BEB48A259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wszystkie odpowiedzi są prawidłowe</a:t>
            </a:r>
          </a:p>
        </p:txBody>
      </p:sp>
    </p:spTree>
    <p:extLst>
      <p:ext uri="{BB962C8B-B14F-4D97-AF65-F5344CB8AC3E}">
        <p14:creationId xmlns:p14="http://schemas.microsoft.com/office/powerpoint/2010/main" val="400910567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E0706B5-D7B4-4DE2-AED6-046D04C978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16/35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Która z wymienionych instytucji ma status instytucji unijnej?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7FD8095-ACE5-4338-8459-B8B98D4D1B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Europejski Trybunał Praw Człowieka w Strasburgu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Międzynarodowy Trybunał Karny w Hadze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Rada Europy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Europejski Trybunał Obrachunkowy</a:t>
            </a:r>
          </a:p>
        </p:txBody>
      </p:sp>
    </p:spTree>
    <p:extLst>
      <p:ext uri="{BB962C8B-B14F-4D97-AF65-F5344CB8AC3E}">
        <p14:creationId xmlns:p14="http://schemas.microsoft.com/office/powerpoint/2010/main" val="36742908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274E8C4-21E1-4FC0-9FBA-FDE99D11E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16/35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Która z wymienionych instytucji ma status instytucji unijnej?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3B9C3A0-2F07-4033-BFE6-F65FDDC80F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Europejski Trybunał Obrachunkowy</a:t>
            </a:r>
          </a:p>
        </p:txBody>
      </p:sp>
    </p:spTree>
    <p:extLst>
      <p:ext uri="{BB962C8B-B14F-4D97-AF65-F5344CB8AC3E}">
        <p14:creationId xmlns:p14="http://schemas.microsoft.com/office/powerpoint/2010/main" val="30653748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A8B564-B014-4D1D-86E6-4C7345D0D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17/35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Które z państw członkowskich UE wytwarza najwięcej energii odnawialnej?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A118B69-793B-4782-800B-35338378ED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Holandia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Niemcy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Finlandia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Austria</a:t>
            </a:r>
          </a:p>
        </p:txBody>
      </p:sp>
    </p:spTree>
    <p:extLst>
      <p:ext uri="{BB962C8B-B14F-4D97-AF65-F5344CB8AC3E}">
        <p14:creationId xmlns:p14="http://schemas.microsoft.com/office/powerpoint/2010/main" val="39403365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8A178FF-3000-4044-B7E2-B1416D125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17/35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Które z państw członkowskich UE wytwarza najwięcej energii odnawialnej?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17B696A-F8DD-4FFA-9D42-763FF10F84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Austria</a:t>
            </a:r>
          </a:p>
        </p:txBody>
      </p:sp>
    </p:spTree>
    <p:extLst>
      <p:ext uri="{BB962C8B-B14F-4D97-AF65-F5344CB8AC3E}">
        <p14:creationId xmlns:p14="http://schemas.microsoft.com/office/powerpoint/2010/main" val="39476629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6C2D3D3-08BB-4161-970A-18962E3D4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18/35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Które z wymienionych państw dołączyło do Unii Europejskiej jako ostatnie: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50A4F5B-4701-4424-A83D-D3E77036E8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Cypr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Bułgaria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Rumunia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Chorwacja</a:t>
            </a:r>
          </a:p>
        </p:txBody>
      </p:sp>
    </p:spTree>
    <p:extLst>
      <p:ext uri="{BB962C8B-B14F-4D97-AF65-F5344CB8AC3E}">
        <p14:creationId xmlns:p14="http://schemas.microsoft.com/office/powerpoint/2010/main" val="84084907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FE3A7D7-3389-4BE6-99DA-33EB8DC0D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18/35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Które z wymienionych państw dołączyło do Unii Europejskiej jako ostatnie: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282C77D-D1E7-4777-8796-F45E5870AF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Chorwacja</a:t>
            </a:r>
          </a:p>
        </p:txBody>
      </p:sp>
    </p:spTree>
    <p:extLst>
      <p:ext uri="{BB962C8B-B14F-4D97-AF65-F5344CB8AC3E}">
        <p14:creationId xmlns:p14="http://schemas.microsoft.com/office/powerpoint/2010/main" val="1748256777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4C5183-0F9E-4B57-A6F9-81C3C7B933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19/35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Które z wymienionych państw nie należy do Unii Europejskiej: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93FBDE5-6AE5-4833-951E-C34A3EBA6F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Finlandia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Austria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Szwecja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Islandia</a:t>
            </a:r>
          </a:p>
        </p:txBody>
      </p:sp>
    </p:spTree>
    <p:extLst>
      <p:ext uri="{BB962C8B-B14F-4D97-AF65-F5344CB8AC3E}">
        <p14:creationId xmlns:p14="http://schemas.microsoft.com/office/powerpoint/2010/main" val="603865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49D7E26-9B05-414C-A36C-3F9D417A8C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19/35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Które z wymienionych państw nie należy do Unii Europejskiej: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03D4C8A-A2A2-4556-B173-C0FE42E748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Islandia</a:t>
            </a:r>
          </a:p>
        </p:txBody>
      </p:sp>
    </p:spTree>
    <p:extLst>
      <p:ext uri="{BB962C8B-B14F-4D97-AF65-F5344CB8AC3E}">
        <p14:creationId xmlns:p14="http://schemas.microsoft.com/office/powerpoint/2010/main" val="26704531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87B8A1B-9C2F-4DEA-95D7-9726103398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Do europejskich monarchii nie należy: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4493F69-5773-4888-A42C-3AB62DA8A3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Belgia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Dania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Hiszpania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Szwajcaria</a:t>
            </a:r>
          </a:p>
        </p:txBody>
      </p:sp>
    </p:spTree>
    <p:extLst>
      <p:ext uri="{BB962C8B-B14F-4D97-AF65-F5344CB8AC3E}">
        <p14:creationId xmlns:p14="http://schemas.microsoft.com/office/powerpoint/2010/main" val="326225491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E7E3859-8DD5-4E91-BE2B-0A6BC6FCFB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20/35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Którego z podanych sektorów nie dotyczy pomoc de minimis?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FB536E6-1156-4C30-B5CE-6BCB932AE0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sektora motoryzacyjnego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sektora lotniczego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sektora rybołówstwa i akwakultury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sektora turystycznego</a:t>
            </a:r>
          </a:p>
        </p:txBody>
      </p:sp>
    </p:spTree>
    <p:extLst>
      <p:ext uri="{BB962C8B-B14F-4D97-AF65-F5344CB8AC3E}">
        <p14:creationId xmlns:p14="http://schemas.microsoft.com/office/powerpoint/2010/main" val="388102648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69A43E-9F5E-4501-AABA-78BD508578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20/35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Którego z podanych sektorów nie dotyczy pomoc de minimis?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B1F92B5-1593-47C0-BA60-2445B084ED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sektora rybołówstwa i akwakultury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4650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8E6509D-9B1C-49E1-9B00-D77174D758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21/35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Który kraj skandynawski zamieszkuje najwięcej mieszkańców?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A50C58A-C4D7-47BC-86A2-8EFB0625F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Szwajcarię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Norwegię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Finlandię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Szwecję</a:t>
            </a:r>
          </a:p>
        </p:txBody>
      </p:sp>
    </p:spTree>
    <p:extLst>
      <p:ext uri="{BB962C8B-B14F-4D97-AF65-F5344CB8AC3E}">
        <p14:creationId xmlns:p14="http://schemas.microsoft.com/office/powerpoint/2010/main" val="371622753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D69AD628-CDAB-49DC-BA68-C91A0E921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21/35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Który kraj skandynawski zamieszkuje najwięcej mieszkańców?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FC3FDFE-630B-488D-AF7D-E4AF655A12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Szwecję</a:t>
            </a:r>
          </a:p>
        </p:txBody>
      </p:sp>
    </p:spTree>
    <p:extLst>
      <p:ext uri="{BB962C8B-B14F-4D97-AF65-F5344CB8AC3E}">
        <p14:creationId xmlns:p14="http://schemas.microsoft.com/office/powerpoint/2010/main" val="202303685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C6A5F9E-F82F-4D51-958A-B2B598972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22/35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Który z polskich polityków nie był unijnym komisarzem: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127D80B-40C2-46AA-BF8B-054C3E34EA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Paweł Samecki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Janusz Lewandowski</a:t>
            </a:r>
          </a:p>
          <a:p>
            <a:pPr marR="0" lvl="0" rtl="0"/>
            <a:r>
              <a:rPr lang="hu-HU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Danuta Hűbner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Jerzy Buzek</a:t>
            </a:r>
          </a:p>
        </p:txBody>
      </p:sp>
    </p:spTree>
    <p:extLst>
      <p:ext uri="{BB962C8B-B14F-4D97-AF65-F5344CB8AC3E}">
        <p14:creationId xmlns:p14="http://schemas.microsoft.com/office/powerpoint/2010/main" val="229671985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352B1EB-1CF5-4113-8A50-62A500DCB1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22/35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Który z polskich polityków nie był unijnym komisarzem: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1FB7F5A-AC44-45AB-9E1F-4DD8EEF7BE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Jerzy Buzek</a:t>
            </a:r>
          </a:p>
        </p:txBody>
      </p:sp>
    </p:spTree>
    <p:extLst>
      <p:ext uri="{BB962C8B-B14F-4D97-AF65-F5344CB8AC3E}">
        <p14:creationId xmlns:p14="http://schemas.microsoft.com/office/powerpoint/2010/main" val="79872325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B94808B-7233-410D-A7E8-BA09351D1F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23/35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Miasto na lagunie z kanałami zamiast ulic to: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D993C42-2BCD-4EA2-ABE2-E2B7FA4F7A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Ateny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Rzym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Wenecja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Neapol</a:t>
            </a:r>
          </a:p>
        </p:txBody>
      </p:sp>
    </p:spTree>
    <p:extLst>
      <p:ext uri="{BB962C8B-B14F-4D97-AF65-F5344CB8AC3E}">
        <p14:creationId xmlns:p14="http://schemas.microsoft.com/office/powerpoint/2010/main" val="341452989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B8EBE8C-2E7B-40EA-986A-B45C4AE65F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23/35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Miasto na lagunie z kanałami zamiast ulic to: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BA5C3F6-B906-4817-AA42-7AE4ECC370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Wenecja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697433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24EDF21-EFCA-48F5-95DE-52D03B1A44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24/35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Muzyka do hymnu UE powstała na podstawie utworu: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57F5DD2-BF92-4F04-B3FE-8892A4D535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Krzysztofa Pendereckiego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Amadeusza Mozarta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Jana Sebastiana Bacha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Ludwika van Beethovena</a:t>
            </a:r>
          </a:p>
        </p:txBody>
      </p:sp>
    </p:spTree>
    <p:extLst>
      <p:ext uri="{BB962C8B-B14F-4D97-AF65-F5344CB8AC3E}">
        <p14:creationId xmlns:p14="http://schemas.microsoft.com/office/powerpoint/2010/main" val="92148553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6383B9-7BBF-4C20-BAFB-C97C1A16F7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24/35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Muzyka do hymnu UE powstała na podstawie utworu: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33001EA-D6C9-409D-86EC-FB673CC7F9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Ludwika van Beethovena</a:t>
            </a:r>
          </a:p>
        </p:txBody>
      </p:sp>
    </p:spTree>
    <p:extLst>
      <p:ext uri="{BB962C8B-B14F-4D97-AF65-F5344CB8AC3E}">
        <p14:creationId xmlns:p14="http://schemas.microsoft.com/office/powerpoint/2010/main" val="33743536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3D52FE8-6933-451F-8027-844B9C4153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Do europejskich monarchii nie należy: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6A5515E-F445-4F92-96D6-56E671A1E1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Szwajcaria</a:t>
            </a:r>
          </a:p>
        </p:txBody>
      </p:sp>
    </p:spTree>
    <p:extLst>
      <p:ext uri="{BB962C8B-B14F-4D97-AF65-F5344CB8AC3E}">
        <p14:creationId xmlns:p14="http://schemas.microsoft.com/office/powerpoint/2010/main" val="307584641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742E2F2-3EBF-4EA0-84BE-12AF32BC0F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25/35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Na jaką literę zaczynają się najczęściej nazwy państw europejskich?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FFDAEA9-5B91-4225-8B47-3F0EDC6163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na literę M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na literę P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na literę B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na literę S</a:t>
            </a:r>
          </a:p>
        </p:txBody>
      </p:sp>
    </p:spTree>
    <p:extLst>
      <p:ext uri="{BB962C8B-B14F-4D97-AF65-F5344CB8AC3E}">
        <p14:creationId xmlns:p14="http://schemas.microsoft.com/office/powerpoint/2010/main" val="3868609851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2385624-56B9-422B-9403-FD7CBEC1A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25/35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Na jaką literę zaczynają się najczęściej nazwy państw europejskich?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217F71C-1C98-4122-8488-25934F783E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na literę S</a:t>
            </a:r>
          </a:p>
        </p:txBody>
      </p:sp>
    </p:spTree>
    <p:extLst>
      <p:ext uri="{BB962C8B-B14F-4D97-AF65-F5344CB8AC3E}">
        <p14:creationId xmlns:p14="http://schemas.microsoft.com/office/powerpoint/2010/main" val="416013200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FC434A-9A9F-4A19-A38B-5681AC7E4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26/35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Na mocy jakiego traktatu powstała Europejska Wspólnota Węgla i Stali?: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A59E10F-7D66-4832-A731-4A9DC5C5E7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traktat rzymski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traktat brukselski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traktat amsterdamski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traktat paryski</a:t>
            </a:r>
          </a:p>
        </p:txBody>
      </p:sp>
    </p:spTree>
    <p:extLst>
      <p:ext uri="{BB962C8B-B14F-4D97-AF65-F5344CB8AC3E}">
        <p14:creationId xmlns:p14="http://schemas.microsoft.com/office/powerpoint/2010/main" val="249700933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8F8F807-A9EB-4005-8556-31B76B1605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26/35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Na mocy jakiego traktatu powstała Europejska Wspólnota Węgla i Stali?: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DBCBA8C-8A92-44C6-806E-800110E92B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traktat paryski</a:t>
            </a:r>
          </a:p>
        </p:txBody>
      </p:sp>
    </p:spTree>
    <p:extLst>
      <p:ext uri="{BB962C8B-B14F-4D97-AF65-F5344CB8AC3E}">
        <p14:creationId xmlns:p14="http://schemas.microsoft.com/office/powerpoint/2010/main" val="3726738941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E6679C-1CA6-42F3-85B6-BB8490038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Pytanie 	27/35</a:t>
            </a:r>
            <a:br>
              <a:rPr lang="pl-PL" b="1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Nowe zasady oznaczania projektów współfinansowanych w ramach Funduszy Europejskich: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4DDD8BFD-0B9D-420C-9F90-2EB0A60C46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A.	wprowadzają konieczność zastosowania barwy Rzeczpospolitej Polskiej w wersji </a:t>
            </a:r>
            <a:r>
              <a:rPr lang="pl-PL" b="0" i="0" u="none" strike="noStrike" baseline="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pełnokolorowej</a:t>
            </a:r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 i achromatycznej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B.	wprowadzają konieczność zastosowania barwy Rzeczpospolitej Polskiej w wersji </a:t>
            </a:r>
            <a:r>
              <a:rPr lang="pl-PL" b="0" i="0" u="none" strike="noStrike" baseline="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pełnokolorowej</a:t>
            </a:r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 i monochromatycznej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C.	wprowadzają konieczność zastosowania barwy Rzeczpospolitej Polskiej jedynie w wersji </a:t>
            </a:r>
            <a:r>
              <a:rPr lang="pl-PL" b="0" i="0" u="none" strike="noStrike" baseline="0" dirty="0" err="1">
                <a:solidFill>
                  <a:srgbClr val="FFFFFF"/>
                </a:solidFill>
                <a:latin typeface="Times New Roman" panose="02020603050405020304" pitchFamily="18" charset="0"/>
              </a:rPr>
              <a:t>pełnokolorowej</a:t>
            </a:r>
            <a:endParaRPr lang="pl-PL" b="0" i="0" u="none" strike="noStrike" baseline="0" dirty="0">
              <a:solidFill>
                <a:srgbClr val="FFFFFF"/>
              </a:solidFill>
              <a:latin typeface="Times New Roman" panose="02020603050405020304" pitchFamily="18" charset="0"/>
            </a:endParaRP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D.	wprowadzają konieczność zastosowania barwy Rzeczpospolitej Polskiej jedynie w wersji monochromatycznej</a:t>
            </a:r>
          </a:p>
        </p:txBody>
      </p:sp>
    </p:spTree>
    <p:extLst>
      <p:ext uri="{BB962C8B-B14F-4D97-AF65-F5344CB8AC3E}">
        <p14:creationId xmlns:p14="http://schemas.microsoft.com/office/powerpoint/2010/main" val="259158402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123FF0F-BA7F-4C5F-8EBA-4FB68D4687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27/35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Nowe zasady oznaczania projektów współfinansowanych w ramach Funduszy Europejskich: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BE91A7C-F7E8-463C-AC18-9D781C18FE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wprowadzają konieczność zastosowania barwy Rzeczpospolitej Polskiej jedynie w wersji </a:t>
            </a:r>
            <a:r>
              <a:rPr lang="pl-PL" b="0" i="0" u="none" strike="noStrike" baseline="0" dirty="0" err="1">
                <a:solidFill>
                  <a:srgbClr val="FFFF00"/>
                </a:solidFill>
                <a:latin typeface="Times New Roman" panose="02020603050405020304" pitchFamily="18" charset="0"/>
              </a:rPr>
              <a:t>pełnokolorowej</a:t>
            </a:r>
            <a:endParaRPr lang="pl-PL" b="0" i="0" u="none" strike="noStrike" baseline="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1876492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51AF5AE-129B-4C04-A5F2-42482A489A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28/35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Od którego poziomu gotowości technologicznej definiowane są prace rozwojowe?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E7C10BD-61B4-470C-A88B-09AD9A5B18F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od 7 poziomu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od 8 poziomu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od 2 poziomu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od poziomu 10</a:t>
            </a:r>
          </a:p>
        </p:txBody>
      </p:sp>
    </p:spTree>
    <p:extLst>
      <p:ext uri="{BB962C8B-B14F-4D97-AF65-F5344CB8AC3E}">
        <p14:creationId xmlns:p14="http://schemas.microsoft.com/office/powerpoint/2010/main" val="209489076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30A404B-F778-40DD-9325-4577F4917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28/35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Od którego poziomu gotowości technologicznej definiowane są prace rozwojowe?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B99FB24-0403-48C7-9DB1-CE38D9D109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od 7 poziomu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0863489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23FE13-8317-4EEB-80E0-62770AA2E5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29/35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Początkiem okresu kwalifikowalności wydatków w przypadku Inicjatywy na rzecz zatrudnienia ludzi młodych jest: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692BFF9-BDB3-4FB9-98C2-0B0DDFAF58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1 września 2013 r.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1 stycznia 2014 r.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data złożenia wniosku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data podpisania umowy o dofinansowanie</a:t>
            </a:r>
          </a:p>
        </p:txBody>
      </p:sp>
    </p:spTree>
    <p:extLst>
      <p:ext uri="{BB962C8B-B14F-4D97-AF65-F5344CB8AC3E}">
        <p14:creationId xmlns:p14="http://schemas.microsoft.com/office/powerpoint/2010/main" val="226521171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B4FB51-B642-4334-8234-324EA31FF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29/35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Początkiem okresu kwalifikowalności wydatków w przypadku Inicjatywy na rzecz zatrudnienia ludzi młodych jest: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096AFC35-CB6A-4769-A623-B10E40CC35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1 września 2013 r.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89253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4332989-588A-4FC7-81F6-48AC0551C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Duży projekt to projekt, którego całkowite koszty kwalifikowalne przekraczają kwotę: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17BF1759-F13F-4563-868B-92A938BA89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fr-FR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50 000 000 EUR</a:t>
            </a:r>
          </a:p>
          <a:p>
            <a:pPr marR="0" lvl="0" rtl="0"/>
            <a:r>
              <a:rPr lang="fr-FR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10 000 000 EUR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50 000 000 PLN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50 000 PLN</a:t>
            </a:r>
          </a:p>
        </p:txBody>
      </p:sp>
    </p:spTree>
    <p:extLst>
      <p:ext uri="{BB962C8B-B14F-4D97-AF65-F5344CB8AC3E}">
        <p14:creationId xmlns:p14="http://schemas.microsoft.com/office/powerpoint/2010/main" val="1862826764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808EC69-908E-4A4D-A33C-13F52A5565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30/35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Powierzchnia Europy wynosi: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55ACE44C-F193-409A-9871-CCA87E1464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FFFFFF"/>
                </a:solidFill>
                <a:latin typeface="Cambria" panose="02040503050406030204" pitchFamily="18" charset="0"/>
              </a:rPr>
              <a:t>12 689 tys. km²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FFFFFF"/>
                </a:solidFill>
                <a:latin typeface="Cambria" panose="02040503050406030204" pitchFamily="18" charset="0"/>
              </a:rPr>
              <a:t>10 529 tys. km²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>
                <a:solidFill>
                  <a:srgbClr val="FFFFFF"/>
                </a:solidFill>
                <a:latin typeface="Cambria" panose="02040503050406030204" pitchFamily="18" charset="0"/>
              </a:rPr>
              <a:t>8 734 tys. km²</a:t>
            </a:r>
          </a:p>
          <a:p>
            <a:pPr marR="0" lvl="0" rtl="0"/>
            <a:r>
              <a:rPr lang="nn-NO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10 529 km^2</a:t>
            </a:r>
          </a:p>
        </p:txBody>
      </p:sp>
    </p:spTree>
    <p:extLst>
      <p:ext uri="{BB962C8B-B14F-4D97-AF65-F5344CB8AC3E}">
        <p14:creationId xmlns:p14="http://schemas.microsoft.com/office/powerpoint/2010/main" val="3857159761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0CA609-41A0-460C-8C05-C70515371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30/35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Powierzchnia Europy wynosi: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0C9F502-236C-455A-91FB-F097AE59F4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FFFF00"/>
                </a:solidFill>
                <a:latin typeface="Cambria" panose="02040503050406030204" pitchFamily="18" charset="0"/>
              </a:rPr>
              <a:t>10 529 tys. km²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5134624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CD47A45-68DA-4255-A79B-6A3F7FDE65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31/35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Przeprowadzając rozeznanie rynku, w celu udokumentowania, że zamówienie zostało wykonane po cenie nie wyższej niż rynkowa, należy przedstawić: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3E9243B-E332-4BCF-8C2C-B76DBCF1DB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co najmiej 1 ważną ofertę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co najmniej 2 ważne oferty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co najmniej 3 ważne oferty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co najmiej 4 ważne oferty</a:t>
            </a:r>
          </a:p>
        </p:txBody>
      </p:sp>
    </p:spTree>
    <p:extLst>
      <p:ext uri="{BB962C8B-B14F-4D97-AF65-F5344CB8AC3E}">
        <p14:creationId xmlns:p14="http://schemas.microsoft.com/office/powerpoint/2010/main" val="7728525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FF72C8-B5A9-41CF-A11F-D581D598FE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31/35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Przeprowadzając rozeznanie rynku, w celu udokumentowania, że zamówienie zostało wykonane po cenie nie wyższej niż rynkowa, należy przedstawić: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A126005-F937-46F3-827F-83845DAFA5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co najmniej 2 ważne oferty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2666726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A8E9A20-78B3-4D0C-AA47-4C99ADF8B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32/35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Rozeznania rynku dokonuje się w przypadku zamówień o jakiej wartości?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687712D-5027-4E57-ADFF-5DC7196190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od 20 tys. PLN brutto do 50 tys. PLN brutto włącznie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od 20 tys. PLN netto do 50 tys. PLN netto włącznie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od 50 tys. PLN netto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od 50 tys. PLN netto do 100 tys. PLN netto włącznie</a:t>
            </a:r>
          </a:p>
        </p:txBody>
      </p:sp>
    </p:spTree>
    <p:extLst>
      <p:ext uri="{BB962C8B-B14F-4D97-AF65-F5344CB8AC3E}">
        <p14:creationId xmlns:p14="http://schemas.microsoft.com/office/powerpoint/2010/main" val="1541871529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2E07B0D-5C8C-4AEC-820E-2A6C173E55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32/35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Rozeznania rynku dokonuje się w przypadku zamówień o jakiej wartości?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305D79EB-1ABE-4DE0-8665-B859272300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od 20 tys. PLN netto do 50 tys. PLN netto włącznie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7878818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F076FEC-81E4-46E3-9F2B-57350307A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33/35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Rozwiń skrót KIS: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E8CB3784-59C2-45FE-8FBC-16870A7AF4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Krajowe Inteligentne Specjalizacje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Krajowe Inicjatywy Społeczne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Krajowe Inteligentne Strefy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Krajowe Inwestycje Specjalistyczne</a:t>
            </a:r>
          </a:p>
        </p:txBody>
      </p:sp>
    </p:spTree>
    <p:extLst>
      <p:ext uri="{BB962C8B-B14F-4D97-AF65-F5344CB8AC3E}">
        <p14:creationId xmlns:p14="http://schemas.microsoft.com/office/powerpoint/2010/main" val="385685426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095F9CE-F1A1-413C-8BDF-B8B070A9FA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33/35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Rozwiń skrót KIS: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320A9D4-2FC8-4BF0-AE5C-F633E873B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Krajowe Inteligentne Specjalizacje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016086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1135850-393B-4345-BC11-307757C77E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34/35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Usługa proinnowacyjna świadczona w ramach poddziałania 2.3.1 Proinnowacyjne usługi IOB dla MŚP z POIR może być: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51789A5-1E43-4B06-8E83-E97364706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świadczona przez akredytowane IOB albo IOB zgłoszone do akredytacji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świadczona wyłącznie przez akredytowane IOB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świadczona wyłącznie przez IOB zgłoszone do akredytacji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żadna odpowiedź nie jest prawidłowa</a:t>
            </a:r>
          </a:p>
        </p:txBody>
      </p:sp>
    </p:spTree>
    <p:extLst>
      <p:ext uri="{BB962C8B-B14F-4D97-AF65-F5344CB8AC3E}">
        <p14:creationId xmlns:p14="http://schemas.microsoft.com/office/powerpoint/2010/main" val="2595426906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CFF4CD6-2E3F-4C9A-B9F1-5CC0AE2455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34/35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Usługa proinnowacyjna świadczona w ramach poddziałania 2.3.1 Proinnowacyjne usługi IOB dla MŚP z POIR może być: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29FF08E9-2294-40CE-966E-A43D1A053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świadczona przez akredytowane IOB albo IOB zgłoszone do akredytacji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73001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A2C970C-B187-4CA2-A65A-A9FDF6C97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Duży projekt to projekt, którego całkowite koszty kwalifikowalne przekraczają kwotę: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325E256-229C-4133-BC78-57C3D84EE5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fr-FR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  <a:r>
              <a:rPr lang="fr-FR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50 000 000 EUR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endParaRPr lang="pl-PL" b="0" i="0" u="none" strike="noStrike" baseline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2480332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6030313-3A4D-4E00-9A34-279769D8D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35/35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Wskaż poddziałanie, w ramach którego MŚP mogą uzyskać wsparcie w zakresie promowania marek produktowych – Go to Brand.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61AE783-7BA0-47A0-9BDD-F89A5DB7AB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3.5.3. PO IR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3.1.1.PO IR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3.3.3. PO IR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1.1.1. PO IR</a:t>
            </a:r>
          </a:p>
        </p:txBody>
      </p:sp>
    </p:spTree>
    <p:extLst>
      <p:ext uri="{BB962C8B-B14F-4D97-AF65-F5344CB8AC3E}">
        <p14:creationId xmlns:p14="http://schemas.microsoft.com/office/powerpoint/2010/main" val="2969648121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96DFE28-DFE9-4A65-9ED4-6872EBE454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Pytanie 	35/35</a:t>
            </a:r>
            <a:br>
              <a:rPr lang="pl-PL" b="1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Wskaż poddziałanie, w ramach którego MŚP mogą uzyskać wsparcie w zakresie promowania marek produktowych – Go to Brand.</a:t>
            </a:r>
            <a:endParaRPr lang="pl-PL" b="1" i="0" u="none" strike="noStrike" baseline="0" dirty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94C4C20B-D9AE-4D17-B641-5DE13AD5E0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  <a:r>
              <a:rPr lang="pl-PL" b="0" i="0" u="none" strike="noStrike" baseline="0" dirty="0">
                <a:solidFill>
                  <a:srgbClr val="FFFF00"/>
                </a:solidFill>
                <a:latin typeface="Times New Roman" panose="02020603050405020304" pitchFamily="18" charset="0"/>
              </a:rPr>
              <a:t>3.3.3. PO IR</a:t>
            </a:r>
          </a:p>
          <a:p>
            <a:pPr marR="0" lvl="0" rtl="0"/>
            <a:r>
              <a:rPr lang="pl-PL" b="0" i="0" u="none" strike="noStrike" baseline="0" dirty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</a:p>
          <a:p>
            <a:pPr marR="0" lvl="0" rtl="0"/>
            <a:endParaRPr lang="pl-PL" b="0" i="0" u="none" strike="noStrike" baseline="0" dirty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0925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43D9CED-C344-4D12-A685-44FA56793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4/35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Dzień Europy obchodzimy 9 maja. Na pamiątkę jakiego wydarzenia ustanowiono ten dzień?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1D9BA7C-EFF9-48D4-A6B6-05F86110BE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powstania Europejskiej Wspólnoty Węgla i Stali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zakończenia drugiej wojny światowej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podpisania planu Marshalla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podpisania planu Schumana</a:t>
            </a:r>
          </a:p>
        </p:txBody>
      </p:sp>
    </p:spTree>
    <p:extLst>
      <p:ext uri="{BB962C8B-B14F-4D97-AF65-F5344CB8AC3E}">
        <p14:creationId xmlns:p14="http://schemas.microsoft.com/office/powerpoint/2010/main" val="37375426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9DC1961-C506-498E-A9FD-971BE8D6BA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Pytanie 	4/35</a:t>
            </a: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br>
              <a:rPr lang="pl-PL" b="1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</a:br>
            <a:r>
              <a:rPr lang="pl-PL" b="1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Dzień Europy obchodzimy 9 maja. Na pamiątkę jakiego wydarzenia ustanowiono ten dzień?</a:t>
            </a:r>
            <a:endParaRPr lang="pl-PL" b="1" i="0" u="none" strike="noStrike" baseline="0">
              <a:solidFill>
                <a:srgbClr val="FFFF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BEDE508-0327-4A5E-A589-9E248CE48F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A.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B.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C.	</a:t>
            </a:r>
          </a:p>
          <a:p>
            <a:pPr marR="0" lvl="0" rtl="0"/>
            <a:r>
              <a:rPr lang="pl-PL" b="0" i="0" u="none" strike="noStrike" baseline="0">
                <a:solidFill>
                  <a:srgbClr val="FFFFFF"/>
                </a:solidFill>
                <a:latin typeface="Times New Roman" panose="02020603050405020304" pitchFamily="18" charset="0"/>
              </a:rPr>
              <a:t>D.	</a:t>
            </a:r>
            <a:r>
              <a:rPr lang="pl-PL" b="0" i="0" u="none" strike="noStrike" baseline="0">
                <a:solidFill>
                  <a:srgbClr val="FFFF00"/>
                </a:solidFill>
                <a:latin typeface="Times New Roman" panose="02020603050405020304" pitchFamily="18" charset="0"/>
              </a:rPr>
              <a:t>podpisania planu Schumana</a:t>
            </a:r>
          </a:p>
        </p:txBody>
      </p:sp>
    </p:spTree>
    <p:extLst>
      <p:ext uri="{BB962C8B-B14F-4D97-AF65-F5344CB8AC3E}">
        <p14:creationId xmlns:p14="http://schemas.microsoft.com/office/powerpoint/2010/main" val="2933112861"/>
      </p:ext>
    </p:extLst>
  </p:cSld>
  <p:clrMapOvr>
    <a:masterClrMapping/>
  </p:clrMapOvr>
</p:sld>
</file>

<file path=ppt/theme/theme1.xml><?xml version="1.0" encoding="utf-8"?>
<a:theme xmlns:a="http://schemas.openxmlformats.org/drawingml/2006/main" name="Głębokość">
  <a:themeElements>
    <a:clrScheme name="Głębokość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Głębokość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łębokość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TM04033923[[fn=Głębokość]]</Template>
  <TotalTime>1251</TotalTime>
  <Words>2590</Words>
  <Application>Microsoft Office PowerPoint</Application>
  <PresentationFormat>Panoramiczny</PresentationFormat>
  <Paragraphs>355</Paragraphs>
  <Slides>71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71</vt:i4>
      </vt:variant>
    </vt:vector>
  </HeadingPairs>
  <TitlesOfParts>
    <vt:vector size="77" baseType="lpstr">
      <vt:lpstr>Arial</vt:lpstr>
      <vt:lpstr>Calibri</vt:lpstr>
      <vt:lpstr>Cambria</vt:lpstr>
      <vt:lpstr>Corbel</vt:lpstr>
      <vt:lpstr>Times New Roman</vt:lpstr>
      <vt:lpstr>Głębokość</vt:lpstr>
      <vt:lpstr>Quiz dla specjalistów pozyskiwania funduszy europejskich</vt:lpstr>
      <vt:lpstr>Pytanie  1/35  Co można sfinansować w ramach RPO na rzecz wychowania przedszkolnego?</vt:lpstr>
      <vt:lpstr>Pytanie  1/35  Co można sfinansować w ramach RPO na rzecz wychowania przedszkolnego?</vt:lpstr>
      <vt:lpstr>Pytanie  2/35  Do europejskich monarchii nie należy:</vt:lpstr>
      <vt:lpstr>Pytanie  2/35  Do europejskich monarchii nie należy:</vt:lpstr>
      <vt:lpstr>Pytanie  3/35  Duży projekt to projekt, którego całkowite koszty kwalifikowalne przekraczają kwotę:</vt:lpstr>
      <vt:lpstr>Pytanie  3/35  Duży projekt to projekt, którego całkowite koszty kwalifikowalne przekraczają kwotę:</vt:lpstr>
      <vt:lpstr>Pytanie  4/35  Dzień Europy obchodzimy 9 maja. Na pamiątkę jakiego wydarzenia ustanowiono ten dzień?</vt:lpstr>
      <vt:lpstr>Pytanie  4/35  Dzień Europy obchodzimy 9 maja. Na pamiątkę jakiego wydarzenia ustanowiono ten dzień?</vt:lpstr>
      <vt:lpstr>Pytanie  5/35  Gdzie znajduje się siedziba Europejskiego Banku Centralnego?</vt:lpstr>
      <vt:lpstr>Pytanie  5/35  Gdzie znajduje się siedziba Europejskiego Banku Centralnego?</vt:lpstr>
      <vt:lpstr>Pytanie  6/35  Ile gwiazdek znajduje się na fladze Unii Europejskiej?</vt:lpstr>
      <vt:lpstr>Pytanie  6/35  Ile gwiazdek znajduje się na fladze Unii Europejskiej?</vt:lpstr>
      <vt:lpstr>Pytanie  7/35  Ile jest oficjalnych języków urzędowych w Unii Europejskiej?</vt:lpstr>
      <vt:lpstr>Pytanie  7/35  Ile jest oficjalnych języków urzędowych w Unii Europejskiej?</vt:lpstr>
      <vt:lpstr>Pytanie  8/35  Ile jest państw założycielskich?:</vt:lpstr>
      <vt:lpstr>Pytanie  8/35  Ile jest państw założycielskich?:</vt:lpstr>
      <vt:lpstr>Pytanie  9/35  Intensywność pomocy publicznej na szkolenia w stosunku do wartości kosztów kwalifikowalnych nie może przekroczyć co do zasady:</vt:lpstr>
      <vt:lpstr>Pytanie  9/35  Intensywność pomocy publicznej na szkolenia w stosunku do wartości kosztów kwalifikowalnych nie może przekroczyć co do zasady:</vt:lpstr>
      <vt:lpstr>Pytanie  10/35  Jak długo trwa prezydencja (przewodnictwo) w Unii Europejskiej?</vt:lpstr>
      <vt:lpstr>Pytanie  10/35  Jak długo trwa prezydencja (przewodnictwo) w Unii Europejskiej?</vt:lpstr>
      <vt:lpstr>Pytanie  11/35  Jaka instytucja udziela wsparcia w ramach Poddziałania 1.1.1.PO IR na badania przemysłowe i prace rozwojowe realizowane przez przedsiębiorstwa?</vt:lpstr>
      <vt:lpstr>Pytanie  11/35  Jaka instytucja udziela wsparcia w ramach Poddziałania 1.1.1.PO IR na badania przemysłowe i prace rozwojowe realizowane przez przedsiębiorstwa?</vt:lpstr>
      <vt:lpstr>Pytanie  12/35  Jaki podmiot jest odpowiedzialny za przeprowadzenie akredytacji IOB w ramach poddziałania 2.3.1 POIR?</vt:lpstr>
      <vt:lpstr>Pytanie  12/35  Jaki podmiot jest odpowiedzialny za przeprowadzenie akredytacji IOB w ramach poddziałania 2.3.1 POIR?</vt:lpstr>
      <vt:lpstr>Pytanie  13/35  Jaki typ beneficjenta występuje w Poddziałaniu 2.3.1 PO IR ?</vt:lpstr>
      <vt:lpstr>Pytanie  13/35  Jaki typ beneficjenta występuje w Poddziałaniu 2.3.1 PO IR ?</vt:lpstr>
      <vt:lpstr>Pytanie  14/35  Jakiej narodowości jest twórca systemu pisma dotykowego dla niewidomych?</vt:lpstr>
      <vt:lpstr>Pytanie  14/35  Jakiej narodowości jest twórca systemu pisma dotykowego dla niewidomych?</vt:lpstr>
      <vt:lpstr>Pytanie  15/35  Kto może brać udział w programach mobilności ponadnarodowej na zasadach określonych w Erasmus+ w ramach POWER?</vt:lpstr>
      <vt:lpstr>Pytanie  15/35  Kto może brać udział w programach mobilności ponadnarodowej na zasadach określonych w Erasmus+ w ramach POWER?</vt:lpstr>
      <vt:lpstr>Pytanie  16/35  Która z wymienionych instytucji ma status instytucji unijnej?</vt:lpstr>
      <vt:lpstr>Pytanie  16/35  Która z wymienionych instytucji ma status instytucji unijnej?</vt:lpstr>
      <vt:lpstr>Pytanie  17/35  Które z państw członkowskich UE wytwarza najwięcej energii odnawialnej?</vt:lpstr>
      <vt:lpstr>Pytanie  17/35  Które z państw członkowskich UE wytwarza najwięcej energii odnawialnej?</vt:lpstr>
      <vt:lpstr>Pytanie  18/35  Które z wymienionych państw dołączyło do Unii Europejskiej jako ostatnie:</vt:lpstr>
      <vt:lpstr>Pytanie  18/35  Które z wymienionych państw dołączyło do Unii Europejskiej jako ostatnie:</vt:lpstr>
      <vt:lpstr>Pytanie  19/35  Które z wymienionych państw nie należy do Unii Europejskiej:</vt:lpstr>
      <vt:lpstr>Pytanie  19/35  Które z wymienionych państw nie należy do Unii Europejskiej:</vt:lpstr>
      <vt:lpstr>Pytanie  20/35  Którego z podanych sektorów nie dotyczy pomoc de minimis?</vt:lpstr>
      <vt:lpstr>Pytanie  20/35  Którego z podanych sektorów nie dotyczy pomoc de minimis?</vt:lpstr>
      <vt:lpstr>Pytanie  21/35  Który kraj skandynawski zamieszkuje najwięcej mieszkańców?</vt:lpstr>
      <vt:lpstr>Pytanie  21/35  Który kraj skandynawski zamieszkuje najwięcej mieszkańców?</vt:lpstr>
      <vt:lpstr>Pytanie  22/35  Który z polskich polityków nie był unijnym komisarzem:</vt:lpstr>
      <vt:lpstr>Pytanie  22/35  Który z polskich polityków nie był unijnym komisarzem:</vt:lpstr>
      <vt:lpstr>Pytanie  23/35  Miasto na lagunie z kanałami zamiast ulic to:</vt:lpstr>
      <vt:lpstr>Pytanie  23/35  Miasto na lagunie z kanałami zamiast ulic to:</vt:lpstr>
      <vt:lpstr>Pytanie  24/35  Muzyka do hymnu UE powstała na podstawie utworu:</vt:lpstr>
      <vt:lpstr>Pytanie  24/35  Muzyka do hymnu UE powstała na podstawie utworu:</vt:lpstr>
      <vt:lpstr>Pytanie  25/35  Na jaką literę zaczynają się najczęściej nazwy państw europejskich?</vt:lpstr>
      <vt:lpstr>Pytanie  25/35  Na jaką literę zaczynają się najczęściej nazwy państw europejskich?</vt:lpstr>
      <vt:lpstr>Pytanie  26/35  Na mocy jakiego traktatu powstała Europejska Wspólnota Węgla i Stali?:</vt:lpstr>
      <vt:lpstr>Pytanie  26/35  Na mocy jakiego traktatu powstała Europejska Wspólnota Węgla i Stali?:</vt:lpstr>
      <vt:lpstr>Pytanie  27/35  Nowe zasady oznaczania projektów współfinansowanych w ramach Funduszy Europejskich:</vt:lpstr>
      <vt:lpstr>Pytanie  27/35  Nowe zasady oznaczania projektów współfinansowanych w ramach Funduszy Europejskich:</vt:lpstr>
      <vt:lpstr>Pytanie  28/35  Od którego poziomu gotowości technologicznej definiowane są prace rozwojowe?</vt:lpstr>
      <vt:lpstr>Pytanie  28/35  Od którego poziomu gotowości technologicznej definiowane są prace rozwojowe?</vt:lpstr>
      <vt:lpstr>Pytanie  29/35  Początkiem okresu kwalifikowalności wydatków w przypadku Inicjatywy na rzecz zatrudnienia ludzi młodych jest:</vt:lpstr>
      <vt:lpstr>Pytanie  29/35  Początkiem okresu kwalifikowalności wydatków w przypadku Inicjatywy na rzecz zatrudnienia ludzi młodych jest:</vt:lpstr>
      <vt:lpstr>Pytanie  30/35  Powierzchnia Europy wynosi:</vt:lpstr>
      <vt:lpstr>Pytanie  30/35  Powierzchnia Europy wynosi:</vt:lpstr>
      <vt:lpstr>Pytanie  31/35  Przeprowadzając rozeznanie rynku, w celu udokumentowania, że zamówienie zostało wykonane po cenie nie wyższej niż rynkowa, należy przedstawić:</vt:lpstr>
      <vt:lpstr>Pytanie  31/35  Przeprowadzając rozeznanie rynku, w celu udokumentowania, że zamówienie zostało wykonane po cenie nie wyższej niż rynkowa, należy przedstawić:</vt:lpstr>
      <vt:lpstr>Pytanie  32/35  Rozeznania rynku dokonuje się w przypadku zamówień o jakiej wartości?</vt:lpstr>
      <vt:lpstr>Pytanie  32/35  Rozeznania rynku dokonuje się w przypadku zamówień o jakiej wartości?</vt:lpstr>
      <vt:lpstr>Pytanie  33/35  Rozwiń skrót KIS:</vt:lpstr>
      <vt:lpstr>Pytanie  33/35  Rozwiń skrót KIS:</vt:lpstr>
      <vt:lpstr>Pytanie  34/35  Usługa proinnowacyjna świadczona w ramach poddziałania 2.3.1 Proinnowacyjne usługi IOB dla MŚP z POIR może być:</vt:lpstr>
      <vt:lpstr>Pytanie  34/35  Usługa proinnowacyjna świadczona w ramach poddziałania 2.3.1 Proinnowacyjne usługi IOB dla MŚP z POIR może być:</vt:lpstr>
      <vt:lpstr>Pytanie  35/35  Wskaż poddziałanie, w ramach którego MŚP mogą uzyskać wsparcie w zakresie promowania marek produktowych – Go to Brand.</vt:lpstr>
      <vt:lpstr>Pytanie  35/35  Wskaż poddziałanie, w ramach którego MŚP mogą uzyskać wsparcie w zakresie promowania marek produktowych – Go to Brand.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 Jak nazywają się dwaj nierozłączni przyjaciele Simby? A. Timon i Pumba B. Simon i Rumba C. Limon i Bumba D. Pimon i Tumba</dc:title>
  <dc:creator>Andrzej Kasperkiewicz</dc:creator>
  <cp:lastModifiedBy>Andrzej Kasperkiewicz</cp:lastModifiedBy>
  <cp:revision>6</cp:revision>
  <dcterms:created xsi:type="dcterms:W3CDTF">2022-02-15T11:20:31Z</dcterms:created>
  <dcterms:modified xsi:type="dcterms:W3CDTF">2022-02-17T12:49:06Z</dcterms:modified>
</cp:coreProperties>
</file>