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146" r:id="rId1"/>
  </p:sldMasterIdLst>
  <p:notesMasterIdLst>
    <p:notesMasterId r:id="rId75"/>
  </p:notesMasterIdLst>
  <p:handoutMasterIdLst>
    <p:handoutMasterId r:id="rId76"/>
  </p:handoutMasterIdLst>
  <p:sldIdLst>
    <p:sldId id="2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02DBC-BEFC-4D87-A920-2DE3419C7943}" v="265" dt="2022-02-16T14:25:31.909"/>
    <p1510:client id="{E8033929-1368-4D23-912D-81E002E02050}" v="40" dt="2022-02-17T08:56:28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8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/>
            <a:t>Quiz składa się z      pytań i jest skierowany do wszystkich uczestników wydarzenia</a:t>
          </a:r>
          <a:endParaRPr lang="en-US" b="1" dirty="0"/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/>
            <a:t>Pytania są zamknięte, jednokrotnego wyboru (z jedną poprawną odpowiedzią) </a:t>
          </a:r>
          <a:endParaRPr lang="en-US" b="1" dirty="0"/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/>
            <a:t>Łącznie do zdobycia jest      punktów </a:t>
          </a:r>
          <a:endParaRPr lang="en-US" b="1" dirty="0"/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/>
            <a:t>W przypadku zdobycia takiej samej ilości punktów przez więcej niż jednego uczestnika nastąpi dogrywka</a:t>
          </a:r>
          <a:endParaRPr lang="en-US" b="1" dirty="0"/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97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/>
            <a:t>Quiz składa się z 36 pytań i jest skierowany do wszystkich uczestników</a:t>
          </a:r>
          <a:endParaRPr lang="en-US" b="1" dirty="0"/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/>
            <a:t>Pytania są zamknięte, jednokrotnego wyboru (z jedną poprawną odpowiedzią) </a:t>
          </a:r>
          <a:endParaRPr lang="en-US" b="1" dirty="0"/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/>
            <a:t>Łącznie do zdobycia jest 36 punktów </a:t>
          </a:r>
          <a:endParaRPr lang="en-US" b="1" dirty="0"/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/>
            <a:t>W przypadku zdobycia takiej samej ilości punktów przez więcej niż jednego uczestnika nastąpi dogrywka</a:t>
          </a:r>
          <a:endParaRPr lang="en-US" b="1" dirty="0"/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114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7812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Quiz składa się z      pytań i jest skierowany do wszystkich uczestników wydarzenia</a:t>
          </a:r>
          <a:endParaRPr lang="en-US" sz="2100" b="1" kern="1200" dirty="0"/>
        </a:p>
      </dsp:txBody>
      <dsp:txXfrm>
        <a:off x="39580" y="117709"/>
        <a:ext cx="8517508" cy="731649"/>
      </dsp:txXfrm>
    </dsp:sp>
    <dsp:sp modelId="{83A52FCA-5E0F-4BCF-9DBF-0FB126BA965D}">
      <dsp:nvSpPr>
        <dsp:cNvPr id="0" name=""/>
        <dsp:cNvSpPr/>
      </dsp:nvSpPr>
      <dsp:spPr>
        <a:xfrm>
          <a:off x="0" y="94941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1847440"/>
                <a:satOff val="-318"/>
                <a:lumOff val="-32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847440"/>
                <a:satOff val="-318"/>
                <a:lumOff val="-32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847440"/>
                <a:satOff val="-318"/>
                <a:lumOff val="-32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Pytania są zamknięte, jednokrotnego wyboru (z jedną poprawną odpowiedzią) </a:t>
          </a:r>
          <a:endParaRPr lang="en-US" sz="2100" b="1" kern="1200" dirty="0"/>
        </a:p>
      </dsp:txBody>
      <dsp:txXfrm>
        <a:off x="39580" y="988999"/>
        <a:ext cx="8517508" cy="731649"/>
      </dsp:txXfrm>
    </dsp:sp>
    <dsp:sp modelId="{90B7061B-26D0-4B21-BE95-930F09C7FC56}">
      <dsp:nvSpPr>
        <dsp:cNvPr id="0" name=""/>
        <dsp:cNvSpPr/>
      </dsp:nvSpPr>
      <dsp:spPr>
        <a:xfrm>
          <a:off x="0" y="182070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3694879"/>
                <a:satOff val="-635"/>
                <a:lumOff val="-653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3694879"/>
                <a:satOff val="-635"/>
                <a:lumOff val="-653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3694879"/>
                <a:satOff val="-635"/>
                <a:lumOff val="-653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Łącznie do zdobycia jest      punktów </a:t>
          </a:r>
          <a:endParaRPr lang="en-US" sz="2100" b="1" kern="1200" dirty="0"/>
        </a:p>
      </dsp:txBody>
      <dsp:txXfrm>
        <a:off x="39580" y="1860289"/>
        <a:ext cx="8517508" cy="731649"/>
      </dsp:txXfrm>
    </dsp:sp>
    <dsp:sp modelId="{BE7F8E2D-BD9E-4357-AC76-274BCA069C05}">
      <dsp:nvSpPr>
        <dsp:cNvPr id="0" name=""/>
        <dsp:cNvSpPr/>
      </dsp:nvSpPr>
      <dsp:spPr>
        <a:xfrm>
          <a:off x="0" y="269199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5542319"/>
                <a:satOff val="-953"/>
                <a:lumOff val="-980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2319"/>
                <a:satOff val="-953"/>
                <a:lumOff val="-980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2319"/>
                <a:satOff val="-953"/>
                <a:lumOff val="-980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W przypadku zdobycia takiej samej ilości punktów przez więcej niż jednego uczestnika nastąpi dogrywka</a:t>
          </a:r>
          <a:endParaRPr lang="en-US" sz="2100" b="1" kern="1200" dirty="0"/>
        </a:p>
      </dsp:txBody>
      <dsp:txXfrm>
        <a:off x="39580" y="2731579"/>
        <a:ext cx="8517508" cy="731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33092"/>
          <a:ext cx="8828760" cy="6464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Quiz składa się z 36 pytań i jest skierowany do wszystkich uczestników</a:t>
          </a:r>
          <a:endParaRPr lang="en-US" sz="1700" b="1" kern="1200" dirty="0"/>
        </a:p>
      </dsp:txBody>
      <dsp:txXfrm>
        <a:off x="31556" y="64648"/>
        <a:ext cx="8765648" cy="583313"/>
      </dsp:txXfrm>
    </dsp:sp>
    <dsp:sp modelId="{83A52FCA-5E0F-4BCF-9DBF-0FB126BA965D}">
      <dsp:nvSpPr>
        <dsp:cNvPr id="0" name=""/>
        <dsp:cNvSpPr/>
      </dsp:nvSpPr>
      <dsp:spPr>
        <a:xfrm>
          <a:off x="0" y="728477"/>
          <a:ext cx="8828760" cy="6464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Pytania są zamknięte, jednokrotnego wyboru (z jedną poprawną odpowiedzią) </a:t>
          </a:r>
          <a:endParaRPr lang="en-US" sz="1700" b="1" kern="1200" dirty="0"/>
        </a:p>
      </dsp:txBody>
      <dsp:txXfrm>
        <a:off x="31556" y="760033"/>
        <a:ext cx="8765648" cy="583313"/>
      </dsp:txXfrm>
    </dsp:sp>
    <dsp:sp modelId="{90B7061B-26D0-4B21-BE95-930F09C7FC56}">
      <dsp:nvSpPr>
        <dsp:cNvPr id="0" name=""/>
        <dsp:cNvSpPr/>
      </dsp:nvSpPr>
      <dsp:spPr>
        <a:xfrm>
          <a:off x="0" y="1423862"/>
          <a:ext cx="8828760" cy="6464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Łącznie do zdobycia jest 36 punktów </a:t>
          </a:r>
          <a:endParaRPr lang="en-US" sz="1700" b="1" kern="1200" dirty="0"/>
        </a:p>
      </dsp:txBody>
      <dsp:txXfrm>
        <a:off x="31556" y="1455418"/>
        <a:ext cx="8765648" cy="583313"/>
      </dsp:txXfrm>
    </dsp:sp>
    <dsp:sp modelId="{BE7F8E2D-BD9E-4357-AC76-274BCA069C05}">
      <dsp:nvSpPr>
        <dsp:cNvPr id="0" name=""/>
        <dsp:cNvSpPr/>
      </dsp:nvSpPr>
      <dsp:spPr>
        <a:xfrm>
          <a:off x="0" y="2119247"/>
          <a:ext cx="8828760" cy="6464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/>
            <a:t>W przypadku zdobycia takiej samej ilości punktów przez więcej niż jednego uczestnika nastąpi dogrywka</a:t>
          </a:r>
          <a:endParaRPr lang="en-US" sz="1700" b="1" kern="1200" dirty="0"/>
        </a:p>
      </dsp:txBody>
      <dsp:txXfrm>
        <a:off x="31556" y="2150803"/>
        <a:ext cx="8765648" cy="583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D788891-9A5B-4D39-9E24-A82F09128A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A6C996-0B56-4C70-893A-593A22550D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8468F-543D-4162-B079-EF57F005E50F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189381-7BB9-4F34-846A-5CAB31DAE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DCEA75D-51BA-47B0-AEA7-3182BCE43D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35BEA-A146-4F71-9542-27B22FA0E9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388967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4DA27-545B-4C93-BD88-E575E55A8411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D86B5-E44C-440B-ABF3-41FC7CE12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5724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5D6D0C39-CAEE-413A-A4B0-48B34F87CB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12" name="Obraz 11" descr="Obraz zawierający tekst&#10;&#10;Opis wygenerowany automatycznie">
            <a:extLst>
              <a:ext uri="{FF2B5EF4-FFF2-40B4-BE49-F238E27FC236}">
                <a16:creationId xmlns:a16="http://schemas.microsoft.com/office/drawing/2014/main" id="{142CD4B6-4162-41A4-B8CF-FA7ADF25EAE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B8E5D7A7-4224-4E4B-AD85-CFC3DC7384C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25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331705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32979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59317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250381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52674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161599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0029-1A93-4B0F-A8F8-FCDE670A315D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2722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10D6E2A-E0BB-4D7D-956E-18ACAB3D822E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228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FE1C3A-2F7E-4106-8054-0A64A4C5A3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944880"/>
          </a:xfr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Zasady Quizu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4B643B-EE0A-4A46-A6EA-02F160EB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22-5725-4236-B216-376920EF615F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2EAD7D-7399-4A85-9A1D-1E0C250F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CA85E1-1D51-40EA-9AA6-F9B930F8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8BF-A2C3-4EE4-9FCB-FA455234680B}" type="slidenum">
              <a:rPr lang="pl-PL" smtClean="0"/>
              <a:t>‹#›</a:t>
            </a:fld>
            <a:endParaRPr lang="pl-PL"/>
          </a:p>
        </p:txBody>
      </p:sp>
      <p:graphicFrame>
        <p:nvGraphicFramePr>
          <p:cNvPr id="7" name="Shape 239">
            <a:extLst>
              <a:ext uri="{FF2B5EF4-FFF2-40B4-BE49-F238E27FC236}">
                <a16:creationId xmlns:a16="http://schemas.microsoft.com/office/drawing/2014/main" id="{638A761A-2562-4742-A9FA-F1BB0E5EB9C7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399029141"/>
              </p:ext>
            </p:extLst>
          </p:nvPr>
        </p:nvGraphicFramePr>
        <p:xfrm>
          <a:off x="677334" y="1930400"/>
          <a:ext cx="8596668" cy="358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5BBAE1E9-C533-428D-82E2-109C119BBB7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9" name="Obraz 8" descr="Obraz zawierający tekst&#10;&#10;Opis wygenerowany automatycznie">
            <a:extLst>
              <a:ext uri="{FF2B5EF4-FFF2-40B4-BE49-F238E27FC236}">
                <a16:creationId xmlns:a16="http://schemas.microsoft.com/office/drawing/2014/main" id="{E2FA743D-FABD-4A99-917B-CD84537D2DD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3338DD9E-9464-42A1-8BE7-167E1481843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943951C6-179B-463A-BE5F-5993077844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08218" y="2059565"/>
            <a:ext cx="1266038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  <p:sp>
        <p:nvSpPr>
          <p:cNvPr id="15" name="Symbol zastępczy tekstu 11">
            <a:extLst>
              <a:ext uri="{FF2B5EF4-FFF2-40B4-BE49-F238E27FC236}">
                <a16:creationId xmlns:a16="http://schemas.microsoft.com/office/drawing/2014/main" id="{64581349-101D-4E5A-9BD8-343308C952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2408" y="3929553"/>
            <a:ext cx="1285434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356139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0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68180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97989"/>
            <a:ext cx="9757490" cy="159341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4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594664"/>
            <a:ext cx="9613861" cy="2816922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E6D340E7-8CFE-4B2C-9EFF-3E3EAC51A18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3" y="697990"/>
            <a:ext cx="1602997" cy="1221535"/>
          </a:xfrm>
          <a:prstGeom prst="rect">
            <a:avLst/>
          </a:prstGeom>
        </p:spPr>
      </p:pic>
      <p:sp>
        <p:nvSpPr>
          <p:cNvPr id="12" name="Prostokąt 11">
            <a:extLst>
              <a:ext uri="{FF2B5EF4-FFF2-40B4-BE49-F238E27FC236}">
                <a16:creationId xmlns:a16="http://schemas.microsoft.com/office/drawing/2014/main" id="{DB1A692D-2E2C-45FB-8B53-C0B2CFB00016}"/>
              </a:ext>
            </a:extLst>
          </p:cNvPr>
          <p:cNvSpPr/>
          <p:nvPr userDrawn="1"/>
        </p:nvSpPr>
        <p:spPr>
          <a:xfrm>
            <a:off x="0" y="5556488"/>
            <a:ext cx="12192000" cy="10640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9BA043BE-981B-4D1A-A779-1B04A8447E3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624" y="4938475"/>
            <a:ext cx="2010247" cy="2010247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5C0CB32-FA4F-4853-9217-6CB5BCE1369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701" y="5632926"/>
            <a:ext cx="5697820" cy="98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553414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B7621C-D2D7-42F2-B432-A0D11B520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4BA64D-D40F-4889-B044-7C655AC89F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39FDF70-10EF-4A07-BF67-7EA0158D9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D7875-35BE-4452-BB88-80BB293ED0AE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36689DE-EA47-4A37-B179-704C4A161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1805A7-7CDC-4A48-B53B-CB4E4FEB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6D1B-10DF-4E6B-B514-145320A27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296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32A-9A83-47B5-BAB0-8ED514783E0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994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99C0-5487-41CC-9AAE-32074EFC6A0D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676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9B58-4F1C-4F99-B607-DA8E784732FF}" type="datetime1">
              <a:rPr lang="pl-PL" smtClean="0"/>
              <a:t>17.02.2022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0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A814-4D0E-47DF-86C5-AA17D173A6D5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78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459-03F1-4105-BE0A-204AC48E8641}" type="datetime1">
              <a:rPr lang="pl-PL" smtClean="0"/>
              <a:t>17.02.2022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76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0FA0-118E-446C-ADEA-11822DBD41DC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49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957290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3010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7" r:id="rId1"/>
    <p:sldLayoutId id="2147484148" r:id="rId2"/>
    <p:sldLayoutId id="2147484149" r:id="rId3"/>
    <p:sldLayoutId id="2147484150" r:id="rId4"/>
    <p:sldLayoutId id="2147484151" r:id="rId5"/>
    <p:sldLayoutId id="2147484152" r:id="rId6"/>
    <p:sldLayoutId id="2147484153" r:id="rId7"/>
    <p:sldLayoutId id="2147484154" r:id="rId8"/>
    <p:sldLayoutId id="2147484155" r:id="rId9"/>
    <p:sldLayoutId id="2147484156" r:id="rId10"/>
    <p:sldLayoutId id="2147484157" r:id="rId11"/>
    <p:sldLayoutId id="2147484158" r:id="rId12"/>
    <p:sldLayoutId id="2147484159" r:id="rId13"/>
    <p:sldLayoutId id="2147484160" r:id="rId14"/>
    <p:sldLayoutId id="2147484161" r:id="rId15"/>
    <p:sldLayoutId id="2147484162" r:id="rId16"/>
    <p:sldLayoutId id="2147484163" r:id="rId17"/>
    <p:sldLayoutId id="2147483906" r:id="rId18"/>
    <p:sldLayoutId id="2147483760" r:id="rId19"/>
    <p:sldLayoutId id="2147484164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5CED52-C7D9-4850-A71F-AD9FD2D2C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392" y="617728"/>
            <a:ext cx="8526924" cy="1654959"/>
          </a:xfrm>
        </p:spPr>
        <p:txBody>
          <a:bodyPr anchor="ctr">
            <a:normAutofit/>
          </a:bodyPr>
          <a:lstStyle/>
          <a:p>
            <a:pPr algn="ctr"/>
            <a:r>
              <a:rPr lang="pl-PL" sz="5400" b="1" dirty="0"/>
              <a:t>Quiz o Nauce</a:t>
            </a:r>
          </a:p>
        </p:txBody>
      </p:sp>
      <p:graphicFrame>
        <p:nvGraphicFramePr>
          <p:cNvPr id="8" name="Shape 239">
            <a:extLst>
              <a:ext uri="{FF2B5EF4-FFF2-40B4-BE49-F238E27FC236}">
                <a16:creationId xmlns:a16="http://schemas.microsoft.com/office/drawing/2014/main" id="{9C051088-7186-49BB-B49A-2F3C73F12B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2924298"/>
              </p:ext>
            </p:extLst>
          </p:nvPr>
        </p:nvGraphicFramePr>
        <p:xfrm>
          <a:off x="1078720" y="2450237"/>
          <a:ext cx="8828760" cy="279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04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61495-9D08-4FEA-B970-0C7117139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5/36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Za jakie odkrycie Maria Skłodowska-Curie, otrzymała Nagrodę Nobla z chemii?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3FC7422-CD83-4075-A372-D85B18F7D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badania nad cukrami i purynami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odkrycie argonu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wydzielenie czystego radu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odkrycie nowego typu promieniowania</a:t>
            </a:r>
          </a:p>
        </p:txBody>
      </p:sp>
    </p:spTree>
    <p:extLst>
      <p:ext uri="{BB962C8B-B14F-4D97-AF65-F5344CB8AC3E}">
        <p14:creationId xmlns:p14="http://schemas.microsoft.com/office/powerpoint/2010/main" val="725138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7F3CA1-A50F-48C4-A22C-074294D13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5/36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Za jakie odkrycie Maria Skłodowska-Curie, otrzymała Nagrodę Nobla z chemii?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8E2087-914D-4F6B-9D76-DAF51F2A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wydzielenie czystego radu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522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691A6-7C71-46B2-8E19-CB5D90838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6/36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którym roku odbył się pierwszy udany przeszczep serca w Polsce?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B179FD3-9A94-4999-B477-E95DAA637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1934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1954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1986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1899 r.</a:t>
            </a:r>
          </a:p>
        </p:txBody>
      </p:sp>
    </p:spTree>
    <p:extLst>
      <p:ext uri="{BB962C8B-B14F-4D97-AF65-F5344CB8AC3E}">
        <p14:creationId xmlns:p14="http://schemas.microsoft.com/office/powerpoint/2010/main" val="1717528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AD8C8C-5496-490F-AFF5-744D3B5B1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6/36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którym roku odbył się pierwszy udany przeszczep serca w Polsce?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4A030C-6688-4235-98A2-994CC55CD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1986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585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BABA53-5FC9-431F-9951-3D900051B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7/36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Pierwszy samochód produkowany seryjnie w Polsce po II Wojnie Światowej przez FSO,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1CAE3F8-B9B0-4858-95AB-9C7AE248D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Żuk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Fiat 125p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Syrenka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Warszawa</a:t>
            </a:r>
          </a:p>
        </p:txBody>
      </p:sp>
    </p:spTree>
    <p:extLst>
      <p:ext uri="{BB962C8B-B14F-4D97-AF65-F5344CB8AC3E}">
        <p14:creationId xmlns:p14="http://schemas.microsoft.com/office/powerpoint/2010/main" val="3800698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1A4ABB-48F8-487C-B0DA-237B1DA4E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7/36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Pierwszy samochód produkowany seryjnie w Polsce po II Wojnie Światowej przez FSO,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F3625C8-6ECE-45FA-881F-0853014BC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Warszawa</a:t>
            </a:r>
          </a:p>
        </p:txBody>
      </p:sp>
    </p:spTree>
    <p:extLst>
      <p:ext uri="{BB962C8B-B14F-4D97-AF65-F5344CB8AC3E}">
        <p14:creationId xmlns:p14="http://schemas.microsoft.com/office/powerpoint/2010/main" val="2040325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CD821E-3F4A-4D07-B321-68AE681CA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8/36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Odkrywcą penicyliny (antybiotyku)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D45AE55-1296-46FA-9E82-3215EE9C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Alexander Fleming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Robert Koch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Louis Pasteur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Sir Frederick Gowland Hopkins</a:t>
            </a:r>
          </a:p>
        </p:txBody>
      </p:sp>
    </p:spTree>
    <p:extLst>
      <p:ext uri="{BB962C8B-B14F-4D97-AF65-F5344CB8AC3E}">
        <p14:creationId xmlns:p14="http://schemas.microsoft.com/office/powerpoint/2010/main" val="117430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A89D0-C2F7-49D3-AE6D-20647EBD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8/36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Odkrywcą penicyliny (antybiotyku)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2D1730-5ADA-499E-84B5-059E57A2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Alexander Fleming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952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4C3087-C43F-40D6-A8C1-5900BC5B2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9/36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Największa maszyna świata, która powstała w Europie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9778B2-9928-4B95-904C-79B885365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Świder talerzowy D90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Airbus A380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Wielki Zderzacz Hadronów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hydrauliczna koparka DeMag 655</a:t>
            </a:r>
          </a:p>
        </p:txBody>
      </p:sp>
    </p:spTree>
    <p:extLst>
      <p:ext uri="{BB962C8B-B14F-4D97-AF65-F5344CB8AC3E}">
        <p14:creationId xmlns:p14="http://schemas.microsoft.com/office/powerpoint/2010/main" val="105972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1FE005-7867-4FE3-923C-537319D14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9/36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Największa maszyna świata, która powstała w Europie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7DA8B3F-0F84-427E-AA01-2B18BE152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Wielki Zderzacz Hadronów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041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442591-0B22-41D8-B225-7DEA0398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Program SAPARD wspierał: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0883C7-E70A-4BCA-B3B9-E58E57AF3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modernizację szkolnictwa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modernizację rolnictwa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modernizację przemysłu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modernizację transportu i infrastruktury</a:t>
            </a:r>
          </a:p>
        </p:txBody>
      </p:sp>
    </p:spTree>
    <p:extLst>
      <p:ext uri="{BB962C8B-B14F-4D97-AF65-F5344CB8AC3E}">
        <p14:creationId xmlns:p14="http://schemas.microsoft.com/office/powerpoint/2010/main" val="3060175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6B721F-80C2-4281-B031-325E70A43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10/36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Jaką lampę jako pierwszy stworzył Ignacy Łukasiewicz, polski aptekarz?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6373543-632A-42E1-A0ED-66E5153A8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gazową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elektryczną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naftową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Nie stworzył żadnej lampy</a:t>
            </a:r>
          </a:p>
        </p:txBody>
      </p:sp>
    </p:spTree>
    <p:extLst>
      <p:ext uri="{BB962C8B-B14F-4D97-AF65-F5344CB8AC3E}">
        <p14:creationId xmlns:p14="http://schemas.microsoft.com/office/powerpoint/2010/main" val="1045656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E698D1-042E-4177-B8E7-371AB3A73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10/36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Jaką lampę jako pierwszy stworzył Ignacy Łukasiewicz, polski aptekarz?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7842D1-31C0-4819-A002-14737586B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naftową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888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14FA81-F8DF-43B2-9108-2D18CC16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11/36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Prawo Mendla dotyczy dziedziny: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ECA354-475E-45CE-9B93-D2688B78C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matematyki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chemii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genetyki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Fizyki</a:t>
            </a:r>
          </a:p>
        </p:txBody>
      </p:sp>
    </p:spTree>
    <p:extLst>
      <p:ext uri="{BB962C8B-B14F-4D97-AF65-F5344CB8AC3E}">
        <p14:creationId xmlns:p14="http://schemas.microsoft.com/office/powerpoint/2010/main" val="3334805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72070C-D70A-4311-A45C-7B520011F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11/36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Prawo Mendla dotyczy dziedziny: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41B8AA-4931-4A99-A00B-C7FDAC3F9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genetyki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68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731148-DB91-4F05-9898-FA2198D01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12/36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Największą biblioteką świata starożytnego była: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E4574D-84D0-4715-9FEA-63D4451C6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Biblioteka Aleksandryjska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Biblioteka Celsusa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Biblioteka Pergamońska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Biblioteka w Cezarei</a:t>
            </a:r>
          </a:p>
        </p:txBody>
      </p:sp>
    </p:spTree>
    <p:extLst>
      <p:ext uri="{BB962C8B-B14F-4D97-AF65-F5344CB8AC3E}">
        <p14:creationId xmlns:p14="http://schemas.microsoft.com/office/powerpoint/2010/main" val="1095490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25DF68-ABBF-4F28-A1B0-3F62422BD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12/36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Największą biblioteką świata starożytnego była: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90518B4-8FB7-437D-B570-34EE4EE09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Biblioteka Aleksandryjska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116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6D29BD-F7F7-430A-AE15-770EBD096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13/36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Pierwsza kobieta, która odbyła lot po orbicie okołoziemskiej to kosmonautka jakiego pochodzenia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DBF508C-E47B-4F3D-92BE-DF59367D3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francuska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niemiecka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rosyjska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amerykanka</a:t>
            </a:r>
          </a:p>
        </p:txBody>
      </p:sp>
    </p:spTree>
    <p:extLst>
      <p:ext uri="{BB962C8B-B14F-4D97-AF65-F5344CB8AC3E}">
        <p14:creationId xmlns:p14="http://schemas.microsoft.com/office/powerpoint/2010/main" val="2104166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256101-B762-45AC-A5B0-42D02DFD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13/36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Pierwsza kobieta, która odbyła lot po orbicie okołoziemskiej to kosmonautka jakiego pochodzenia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46FF59-A620-4896-A62B-A81514B44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rosyjska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8923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A91569-CBB0-4083-AEF2-88416B889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14/36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opisał teorię przyciągania się ciał, czyli grawitację: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AB1825-D538-4FE0-A293-8D548D699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Galileusz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Leonardo da Vinci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lzaak Newton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Galileusz</a:t>
            </a:r>
          </a:p>
        </p:txBody>
      </p:sp>
    </p:spTree>
    <p:extLst>
      <p:ext uri="{BB962C8B-B14F-4D97-AF65-F5344CB8AC3E}">
        <p14:creationId xmlns:p14="http://schemas.microsoft.com/office/powerpoint/2010/main" val="218234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A32CE5-084E-43F4-92FC-A64997CB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14/36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opisał teorię przyciągania się ciał, czyli grawitację: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4019824-EB42-4CB0-9C4E-C7EBBD3A9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lzaak Newton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99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1F96B7-1E78-4D0D-8196-5A6139FD2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Program SAPARD wspierał: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CDE6E5A-5269-4CC2-8F58-827CCA2BF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modernizację rolnictwa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16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B0D711-0AB3-427A-AD05-4B7906437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15/36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Trzy zasady dynamiki sformułował: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D76784-2F7C-4DD5-9287-9C0A6CC66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Izaak Newton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Kartezjusz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Archimedes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Galileusz</a:t>
            </a:r>
          </a:p>
        </p:txBody>
      </p:sp>
    </p:spTree>
    <p:extLst>
      <p:ext uri="{BB962C8B-B14F-4D97-AF65-F5344CB8AC3E}">
        <p14:creationId xmlns:p14="http://schemas.microsoft.com/office/powerpoint/2010/main" val="3290662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8C808E-DFDD-4301-9770-F91516D7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15/36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Trzy zasady dynamiki sformułował: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69EA16-276C-4A05-9BE0-38A7D6704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Izaak Newton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158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0EFA9-DB6C-40AE-8DDD-4C518A61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16/36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Laureatem Nagrody Nobla w 1922 r. za opracowanie teorii budowy atomu był fizyk duński: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23EBAAE-C3EF-422C-A764-3C33E39A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Niels Bohr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Albert Einstein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Werner Heisenberg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Ludvig Lorenz</a:t>
            </a:r>
          </a:p>
        </p:txBody>
      </p:sp>
    </p:spTree>
    <p:extLst>
      <p:ext uri="{BB962C8B-B14F-4D97-AF65-F5344CB8AC3E}">
        <p14:creationId xmlns:p14="http://schemas.microsoft.com/office/powerpoint/2010/main" val="434322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BE569D-6B2A-41CB-AE53-B88FB95DB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16/36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Laureatem Nagrody Nobla w 1922 r. za opracowanie teorii budowy atomu był fizyk duński: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2A2814-F9B0-49D1-BAB9-FF2FE32A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Niels Bohr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9772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CD115B-6754-4085-BC26-50A4EA2D5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17/36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Który uczony odkrył istnienie eliptycznych orbit kometarnych, przepowiadając powrót badanej komety w 1759 r.?: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4AE602-BBB5-48DF-AFFA-DB0E8E63A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Izaak Newton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Mikołaj Kopernik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Edmond Halley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William Christie</a:t>
            </a:r>
          </a:p>
        </p:txBody>
      </p:sp>
    </p:spTree>
    <p:extLst>
      <p:ext uri="{BB962C8B-B14F-4D97-AF65-F5344CB8AC3E}">
        <p14:creationId xmlns:p14="http://schemas.microsoft.com/office/powerpoint/2010/main" val="29379467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3F5F69-CFC3-41A0-99ED-8411D86DA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17/36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Który uczony odkrył istnienie eliptycznych orbit kometarnych, przepowiadając powrót badanej komety w 1759 r.?: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E47658F-553C-454C-97A1-EEDE064C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Edmond Halley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572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E48022-A2AF-407E-BFB4-B565EF8BB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18/36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Najmniejszym naturalnie występującym ptakiem Europy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5DD607-65EA-4619-B66A-68600A96A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skowronek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wróbel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koliber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mysikrólik</a:t>
            </a:r>
          </a:p>
        </p:txBody>
      </p:sp>
    </p:spTree>
    <p:extLst>
      <p:ext uri="{BB962C8B-B14F-4D97-AF65-F5344CB8AC3E}">
        <p14:creationId xmlns:p14="http://schemas.microsoft.com/office/powerpoint/2010/main" val="21412735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D8A808-6925-4BA9-915B-F2A41998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18/36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Najmniejszym naturalnie występującym ptakiem Europy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C17DB67-4599-452C-849E-9775639E5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mysikrólik</a:t>
            </a:r>
          </a:p>
        </p:txBody>
      </p:sp>
    </p:spTree>
    <p:extLst>
      <p:ext uri="{BB962C8B-B14F-4D97-AF65-F5344CB8AC3E}">
        <p14:creationId xmlns:p14="http://schemas.microsoft.com/office/powerpoint/2010/main" val="3482399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EE90DC-BB56-4B14-AAE2-B95C2D5F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19/36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Golfsztrom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60A82C-48FC-4B5F-9774-EC451AB15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szczyt górski w Szwecji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ciepły prąd Norweski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wyspa duńska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jezioro w Finlandii</a:t>
            </a:r>
          </a:p>
        </p:txBody>
      </p:sp>
    </p:spTree>
    <p:extLst>
      <p:ext uri="{BB962C8B-B14F-4D97-AF65-F5344CB8AC3E}">
        <p14:creationId xmlns:p14="http://schemas.microsoft.com/office/powerpoint/2010/main" val="7279422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A36181-AEAF-497E-9707-F036988E3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19/36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Golfsztrom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EA0E94-133B-4BE9-BA7B-CC1BC4E8B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ciepły prąd Norweski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1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0F657A-ED62-4387-8AAE-5F1EE616D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rozpoznał pierwszy i opisał wrodzone nieodróżnianie niektórych barw?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1F83F53-6C1E-4B90-93D3-BD840F08E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John Dalton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Leonardo da Vinci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Hipokrates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Gilbert Lewis</a:t>
            </a:r>
          </a:p>
        </p:txBody>
      </p:sp>
    </p:spTree>
    <p:extLst>
      <p:ext uri="{BB962C8B-B14F-4D97-AF65-F5344CB8AC3E}">
        <p14:creationId xmlns:p14="http://schemas.microsoft.com/office/powerpoint/2010/main" val="5597459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DCC0C0-30D8-4D85-99D3-52BAFECF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20/36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Gdzie zbudowano pierwszy system kanalizacyjny w Europie?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7F7FBFD-8FF9-4C6F-BAC4-874C24D1F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 Madrycie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Londynie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 Rzymie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 Paryżu</a:t>
            </a:r>
          </a:p>
        </p:txBody>
      </p:sp>
    </p:spTree>
    <p:extLst>
      <p:ext uri="{BB962C8B-B14F-4D97-AF65-F5344CB8AC3E}">
        <p14:creationId xmlns:p14="http://schemas.microsoft.com/office/powerpoint/2010/main" val="42307852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97BB0F-F240-40C6-B9CF-B7EB8D947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20/36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Gdzie zbudowano pierwszy system kanalizacyjny w Europie?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726C84-29DF-474D-962D-BC7424601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 Rzymie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0012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18A2EA-CF40-4DBF-BFD0-94A3835DF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21/36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jakim kraju pierwszy raz zastosowano system ogrzewania podłogowego?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82A516-7445-4AD5-BE38-0D869150B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 Holandii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Starożytnej Grecji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 Starożytnym Rzymie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 Niemczech</a:t>
            </a:r>
          </a:p>
        </p:txBody>
      </p:sp>
    </p:spTree>
    <p:extLst>
      <p:ext uri="{BB962C8B-B14F-4D97-AF65-F5344CB8AC3E}">
        <p14:creationId xmlns:p14="http://schemas.microsoft.com/office/powerpoint/2010/main" val="4673001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FEC586-E7F9-4798-8F11-3F2992536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21/36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jakim kraju pierwszy raz zastosowano system ogrzewania podłogowego?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1506715-43F0-48B2-9420-14F7D366B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 Starożytnym Rzymie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3728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D1B6F-DDC6-4BF4-8C02-0DBAE93D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22/36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 początku którego wieku zaczęto używać pierwszych dział miotających pociski za pomocą prochu?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80D226-9B2E-4270-A449-04B1AF64A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IX w.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XIV w.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XVII w.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XX w.</a:t>
            </a:r>
          </a:p>
        </p:txBody>
      </p:sp>
    </p:spTree>
    <p:extLst>
      <p:ext uri="{BB962C8B-B14F-4D97-AF65-F5344CB8AC3E}">
        <p14:creationId xmlns:p14="http://schemas.microsoft.com/office/powerpoint/2010/main" val="18006341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B8FB4D-9419-4AAC-A399-61B5DDDA4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22/36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 początku którego wieku zaczęto używać pierwszych dział miotających pociski za pomocą prochu?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FE02DD-04EF-47ED-8E8B-014395EDB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XIV w.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6633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7A31CB-D086-42BE-8396-69519A521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23/36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Jednostka ciśnienia w układzie SI nazwana od nazwiska naukowca,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04DD2C-C78C-46DF-BBC5-2F89507B8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paskal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wat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dżul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amper</a:t>
            </a:r>
          </a:p>
        </p:txBody>
      </p:sp>
    </p:spTree>
    <p:extLst>
      <p:ext uri="{BB962C8B-B14F-4D97-AF65-F5344CB8AC3E}">
        <p14:creationId xmlns:p14="http://schemas.microsoft.com/office/powerpoint/2010/main" val="29549056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DDBAE4-A9DA-427C-B20B-2D4536E29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23/36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Jednostka ciśnienia w układzie SI nazwana od nazwiska naukowca,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7844C1-2F37-4701-9F3D-8D0BE6A4A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paskal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2358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82E49-0066-4032-B94B-E2AD510E2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24/36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Naukowcem, który odkrył nowy typ promieniowania, nazwany przez niego promieniowaniem X, był?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5E2B70-1F6A-476E-AFC6-02DECB7E3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Zygmunt Freud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Blaise Platon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Wilhelm Roentgen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Maria Skłodowska-Curie</a:t>
            </a:r>
          </a:p>
        </p:txBody>
      </p:sp>
    </p:spTree>
    <p:extLst>
      <p:ext uri="{BB962C8B-B14F-4D97-AF65-F5344CB8AC3E}">
        <p14:creationId xmlns:p14="http://schemas.microsoft.com/office/powerpoint/2010/main" val="1601092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472E9B-0C82-40F2-B9C3-1B90E759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24/36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Naukowcem, który odkrył nowy typ promieniowania, nazwany przez niego promieniowaniem X, był?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88257C-E250-421F-A1AB-F1F3A4F8F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Wilhelm Roentgen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99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3B505E-9C51-41E4-B57F-2C6D7538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rozpoznał pierwszy i opisał wrodzone nieodróżnianie niektórych barw?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A09F27-4430-4EF7-ABC6-A42960CC8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John Dalton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898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7A23E-B2B5-4D43-A7DC-2ACB3D0CF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25/36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jakim kraju powstała, w 1947 r., firma samochodowa Porsche?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A953D3C-0089-4C31-BB19-BABDF4A15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 Niemczech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Austrii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we Francji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we Włoszech</a:t>
            </a:r>
          </a:p>
        </p:txBody>
      </p:sp>
    </p:spTree>
    <p:extLst>
      <p:ext uri="{BB962C8B-B14F-4D97-AF65-F5344CB8AC3E}">
        <p14:creationId xmlns:p14="http://schemas.microsoft.com/office/powerpoint/2010/main" val="32476131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B32315-4298-477C-90E5-27C85444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25/36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jakim kraju powstała, w 1947 r., firma samochodowa Porsche?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09E576-8E75-4C15-BBED-B12B627F4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 Austrii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1666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1FB88F-CDD7-40E5-A3E4-8ECE6D89C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26/36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Jedyny uczony, który otrzymał Nagrodę Nobla w dwóch różnych dziedzinach nauk przyrodniczych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A8684A-1E1F-4447-9F61-7F3E0F5F0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Ludwik Pasteur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Maria Skłodowska-Curie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Max Planck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Alfred Werner</a:t>
            </a:r>
          </a:p>
        </p:txBody>
      </p:sp>
    </p:spTree>
    <p:extLst>
      <p:ext uri="{BB962C8B-B14F-4D97-AF65-F5344CB8AC3E}">
        <p14:creationId xmlns:p14="http://schemas.microsoft.com/office/powerpoint/2010/main" val="1994116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8E904E-ADAE-4E32-8FB9-850B17E3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26/36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Jedyny uczony, który otrzymał Nagrodę Nobla w dwóch różnych dziedzinach nauk przyrodniczych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F0C4424-23AC-48A2-B1D7-466AF0406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Maria Skłodowska-Curie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4378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0F1AEC-07AD-4B1A-AFDB-A882CA26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27/36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jakim kraju powstały pierwsze budowle z zastosowaniem zaprawy cementowej?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818A3C-5023-42FD-97CF-85E286E4E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 Grecji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Portugalii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 Rzymie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 Hiszpanii</a:t>
            </a:r>
          </a:p>
        </p:txBody>
      </p:sp>
    </p:spTree>
    <p:extLst>
      <p:ext uri="{BB962C8B-B14F-4D97-AF65-F5344CB8AC3E}">
        <p14:creationId xmlns:p14="http://schemas.microsoft.com/office/powerpoint/2010/main" val="40873217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457A96-EE3B-4F4B-807A-DEE58D6B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27/36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jakim kraju powstały pierwsze budowle z zastosowaniem zaprawy cementowej?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55EB5B1-5052-4AC9-BFEF-96EF6FCAF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 Rzymie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3268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927458-2628-481A-988F-95B9A163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28/36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przeprowadził teoretyczny dowód na to, że czarne dziury emitują promieniowanie?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1D5FA07-80D2-498A-9E0A-7785D7D56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Stephen Hawking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Niels Henrik Bohr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Michael Faraday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Isaac Newton</a:t>
            </a:r>
          </a:p>
        </p:txBody>
      </p:sp>
    </p:spTree>
    <p:extLst>
      <p:ext uri="{BB962C8B-B14F-4D97-AF65-F5344CB8AC3E}">
        <p14:creationId xmlns:p14="http://schemas.microsoft.com/office/powerpoint/2010/main" val="238819995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A1C7E4-63E0-4F87-808A-FBED67F85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28/36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przeprowadził teoretyczny dowód na to, że czarne dziury emitują promieniowanie?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28FFC38-95A3-4DAF-A7EA-2A4401587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Stephen Hawking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171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FCD706-3A8F-4DF5-BF5B-8B053162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29/36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opracował podstawy rachunku prawdopodobieństwa?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7FAEBA3-B85F-4576-B06A-1FF04D867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Blaise Pascal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Euklides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Arystoteles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Arystarch</a:t>
            </a:r>
          </a:p>
        </p:txBody>
      </p:sp>
    </p:spTree>
    <p:extLst>
      <p:ext uri="{BB962C8B-B14F-4D97-AF65-F5344CB8AC3E}">
        <p14:creationId xmlns:p14="http://schemas.microsoft.com/office/powerpoint/2010/main" val="14031509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27C134-0DA7-4408-94A3-77D0D3CF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29/36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opracował podstawy rachunku prawdopodobieństwa?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1A2D95-F953-44BC-87A2-C1E2D8B17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Blaise Pascal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8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E7CE81-7BAC-4DB0-9973-BBFCBE121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Jakiej dziedziny nauki dotyczą prawa Johna Daltona, profesora na uniwersytecie w Oksfordzie?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8AF089D-981F-4CA8-A58E-E4ED5197F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matematyki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przyrody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chemii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fizyki</a:t>
            </a:r>
          </a:p>
        </p:txBody>
      </p:sp>
    </p:spTree>
    <p:extLst>
      <p:ext uri="{BB962C8B-B14F-4D97-AF65-F5344CB8AC3E}">
        <p14:creationId xmlns:p14="http://schemas.microsoft.com/office/powerpoint/2010/main" val="38718496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47EC16-EB61-4D94-B296-B4AC62F3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30/36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był twórcą serii słynnych magnetofonów NAGRA?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A692825-E680-4387-9149-88B5451FE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Nikola Tesla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Stefan Kudelski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Thomas Edison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Jerzy Kowalewski</a:t>
            </a:r>
          </a:p>
        </p:txBody>
      </p:sp>
    </p:spTree>
    <p:extLst>
      <p:ext uri="{BB962C8B-B14F-4D97-AF65-F5344CB8AC3E}">
        <p14:creationId xmlns:p14="http://schemas.microsoft.com/office/powerpoint/2010/main" val="32009387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2CE91E-3782-4066-B7EE-C99A5FFDD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30/36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Kto był twórcą serii słynnych magnetofonów NAGRA?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0811F8D-0351-4251-8A8B-422B63E18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Stefan Kudelski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3759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8CB2EE-E8A9-4AA3-8FC9-562ECA2FC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31/36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jakim kraju w XVIII w. powstał pierwszy żelazny most na świecie?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A87D8F-9682-42F0-8B52-EA83D7B59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 Polsce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Polsce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we Francji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 Anglii</a:t>
            </a:r>
          </a:p>
        </p:txBody>
      </p:sp>
    </p:spTree>
    <p:extLst>
      <p:ext uri="{BB962C8B-B14F-4D97-AF65-F5344CB8AC3E}">
        <p14:creationId xmlns:p14="http://schemas.microsoft.com/office/powerpoint/2010/main" val="40197958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069AB5-249A-49A6-BAB8-9CDC69D73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31/36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jakim kraju w XVIII w. powstał pierwszy żelazny most na świecie?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2CBD1ED-F0B5-4277-9018-8D181E34C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 Anglii</a:t>
            </a:r>
          </a:p>
        </p:txBody>
      </p:sp>
    </p:spTree>
    <p:extLst>
      <p:ext uri="{BB962C8B-B14F-4D97-AF65-F5344CB8AC3E}">
        <p14:creationId xmlns:p14="http://schemas.microsoft.com/office/powerpoint/2010/main" val="29854969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61656E-77CC-4E57-BAC0-2F46D81BC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32/36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Najmniejszym przedstawicielem dzikich owiec w Europie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41582E0-F9F7-4A83-8023-31F636990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muflon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merynos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karnówka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owca pospolita</a:t>
            </a:r>
          </a:p>
        </p:txBody>
      </p:sp>
    </p:spTree>
    <p:extLst>
      <p:ext uri="{BB962C8B-B14F-4D97-AF65-F5344CB8AC3E}">
        <p14:creationId xmlns:p14="http://schemas.microsoft.com/office/powerpoint/2010/main" val="268509577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C1CE2-0294-48EF-AB4E-2D62050AA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32/36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Najmniejszym przedstawicielem dzikich owiec w Europie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CF043B-6F6F-4226-955B-EC13C0642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muflon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581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9B33A1-8D03-4EE7-8670-72B546E1F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33/36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Największym pająkiem w Europie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A61C82-F46F-4679-B942-BBED16E53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krzyżak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karakurt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wałęsak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ptasznik</a:t>
            </a:r>
          </a:p>
        </p:txBody>
      </p:sp>
    </p:spTree>
    <p:extLst>
      <p:ext uri="{BB962C8B-B14F-4D97-AF65-F5344CB8AC3E}">
        <p14:creationId xmlns:p14="http://schemas.microsoft.com/office/powerpoint/2010/main" val="387956596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51C5AD-DF04-4882-BDFD-678A3244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33/36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Największym pająkiem w Europie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499DFB-F69B-4ABE-AC8B-7337C12F0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ptasznik</a:t>
            </a:r>
          </a:p>
        </p:txBody>
      </p:sp>
    </p:spTree>
    <p:extLst>
      <p:ext uri="{BB962C8B-B14F-4D97-AF65-F5344CB8AC3E}">
        <p14:creationId xmlns:p14="http://schemas.microsoft.com/office/powerpoint/2010/main" val="41881915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1C4683-7319-4A86-AC64-74C584C61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34/36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Jakie miasto jest największym portem morskim w Europie?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C235F76-3426-49BB-A46B-49EEDD3C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Hamburg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Rotterdam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Londyn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Gdańsk</a:t>
            </a:r>
          </a:p>
        </p:txBody>
      </p:sp>
    </p:spTree>
    <p:extLst>
      <p:ext uri="{BB962C8B-B14F-4D97-AF65-F5344CB8AC3E}">
        <p14:creationId xmlns:p14="http://schemas.microsoft.com/office/powerpoint/2010/main" val="22792751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22C676-25DD-416A-ADB8-B28E3F95C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34/36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Jakie miasto jest największym portem morskim w Europie?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4001EA2-6A93-43CD-B6CC-F2ADB39BF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Rotterdam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5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6CC034-706E-4382-A311-058F1161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Jakiej dziedziny nauki dotyczą prawa Johna Daltona, profesora na uniwersytecie w Oksfordzie?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283FC17-9D0F-4114-85F3-0E96E3555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chemii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109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8C8044-465C-45CC-8832-894A547A3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35/36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Pierwsza w Europie i na świecie elektrownie jądrowa uruchomiono: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DE3930-8E98-4C6E-9D90-830A0002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we Francji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Szwecji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 Rosji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 Polsce</a:t>
            </a:r>
          </a:p>
        </p:txBody>
      </p:sp>
    </p:spTree>
    <p:extLst>
      <p:ext uri="{BB962C8B-B14F-4D97-AF65-F5344CB8AC3E}">
        <p14:creationId xmlns:p14="http://schemas.microsoft.com/office/powerpoint/2010/main" val="23159662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97F2FA-C627-46D3-A6A5-195247A36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35/36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Pierwsza w Europie i na świecie elektrownie jądrowa uruchomiono: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B2D8492-7E75-422D-B9D9-78CC5DC81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 Rosji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21414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9FDBEA-516F-4F20-A9F1-74A85778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36/36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Fen to suchy, ciepły i porywisty wiatr występujący w górach: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48DC7D-60A7-4299-9CA3-D9C5AD72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Alpach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Pirenejach 145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Karpatach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Tatrach</a:t>
            </a:r>
          </a:p>
        </p:txBody>
      </p:sp>
    </p:spTree>
    <p:extLst>
      <p:ext uri="{BB962C8B-B14F-4D97-AF65-F5344CB8AC3E}">
        <p14:creationId xmlns:p14="http://schemas.microsoft.com/office/powerpoint/2010/main" val="1973953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ECCDEF-0C6D-4DE8-B64A-771EB433E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36/36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Fen to suchy, ciepły i porywisty wiatr występujący w górach: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022CC1-1E2D-4210-AD61-07A615EE4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Alpach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</a:p>
          <a:p>
            <a:pPr marR="0" lvl="0" rtl="0"/>
            <a:endParaRPr lang="pl-PL" b="0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F009F6-9DD2-44EA-96A8-799F4B68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4/36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którym roku został otwarty Eurotunel, będącym jednym z największych technologicznych osiągnięć XX wieku?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5A5C31D-104A-4ECD-B41C-6C3C0ADC0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 1975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1994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 2000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 1954 r.</a:t>
            </a:r>
          </a:p>
        </p:txBody>
      </p:sp>
    </p:spTree>
    <p:extLst>
      <p:ext uri="{BB962C8B-B14F-4D97-AF65-F5344CB8AC3E}">
        <p14:creationId xmlns:p14="http://schemas.microsoft.com/office/powerpoint/2010/main" val="1350016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139675-FB2C-4D2D-99D1-F20A5C4BF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4/36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W którym roku został otwarty Eurotunel, będącym jednym z największych technologicznych osiągnięć XX wieku?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19FCA6-0E1F-4818-A0B4-0F04A75D4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 1994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62993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1199</TotalTime>
  <Words>2375</Words>
  <Application>Microsoft Office PowerPoint</Application>
  <PresentationFormat>Panoramiczny</PresentationFormat>
  <Paragraphs>365</Paragraphs>
  <Slides>73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73</vt:i4>
      </vt:variant>
    </vt:vector>
  </HeadingPairs>
  <TitlesOfParts>
    <vt:vector size="78" baseType="lpstr">
      <vt:lpstr>Arial</vt:lpstr>
      <vt:lpstr>Calibri</vt:lpstr>
      <vt:lpstr>Times New Roman</vt:lpstr>
      <vt:lpstr>Trebuchet MS</vt:lpstr>
      <vt:lpstr>Berlin</vt:lpstr>
      <vt:lpstr>Quiz o Nauce</vt:lpstr>
      <vt:lpstr>Pytanie  1/36  Program SAPARD wspierał:</vt:lpstr>
      <vt:lpstr>Pytanie  1/36  Program SAPARD wspierał:</vt:lpstr>
      <vt:lpstr>Pytanie  2/36  Kto rozpoznał pierwszy i opisał wrodzone nieodróżnianie niektórych barw?</vt:lpstr>
      <vt:lpstr>Pytanie  2/36  Kto rozpoznał pierwszy i opisał wrodzone nieodróżnianie niektórych barw?</vt:lpstr>
      <vt:lpstr>Pytanie  3/36  Jakiej dziedziny nauki dotyczą prawa Johna Daltona, profesora na uniwersytecie w Oksfordzie?</vt:lpstr>
      <vt:lpstr>Pytanie  3/36  Jakiej dziedziny nauki dotyczą prawa Johna Daltona, profesora na uniwersytecie w Oksfordzie?</vt:lpstr>
      <vt:lpstr>Pytanie  4/36  W którym roku został otwarty Eurotunel, będącym jednym z największych technologicznych osiągnięć XX wieku?</vt:lpstr>
      <vt:lpstr>Pytanie  4/36  W którym roku został otwarty Eurotunel, będącym jednym z największych technologicznych osiągnięć XX wieku?</vt:lpstr>
      <vt:lpstr>Pytanie  5/36  Za jakie odkrycie Maria Skłodowska-Curie, otrzymała Nagrodę Nobla z chemii?</vt:lpstr>
      <vt:lpstr>Pytanie  5/36  Za jakie odkrycie Maria Skłodowska-Curie, otrzymała Nagrodę Nobla z chemii?</vt:lpstr>
      <vt:lpstr>Pytanie  6/36  W którym roku odbył się pierwszy udany przeszczep serca w Polsce?</vt:lpstr>
      <vt:lpstr>Pytanie  6/36  W którym roku odbył się pierwszy udany przeszczep serca w Polsce?</vt:lpstr>
      <vt:lpstr>Pytanie  7/36  Pierwszy samochód produkowany seryjnie w Polsce po II Wojnie Światowej przez FSO, to:</vt:lpstr>
      <vt:lpstr>Pytanie  7/36  Pierwszy samochód produkowany seryjnie w Polsce po II Wojnie Światowej przez FSO, to:</vt:lpstr>
      <vt:lpstr>Pytanie  8/36  Odkrywcą penicyliny (antybiotyku) był:</vt:lpstr>
      <vt:lpstr>Pytanie  8/36  Odkrywcą penicyliny (antybiotyku) był:</vt:lpstr>
      <vt:lpstr>Pytanie  9/36  Największa maszyna świata, która powstała w Europie to:</vt:lpstr>
      <vt:lpstr>Pytanie  9/36  Największa maszyna świata, która powstała w Europie to:</vt:lpstr>
      <vt:lpstr>Pytanie  10/36  Jaką lampę jako pierwszy stworzył Ignacy Łukasiewicz, polski aptekarz?</vt:lpstr>
      <vt:lpstr>Pytanie  10/36  Jaką lampę jako pierwszy stworzył Ignacy Łukasiewicz, polski aptekarz?</vt:lpstr>
      <vt:lpstr>Pytanie  11/36  Prawo Mendla dotyczy dziedziny:</vt:lpstr>
      <vt:lpstr>Pytanie  11/36  Prawo Mendla dotyczy dziedziny:</vt:lpstr>
      <vt:lpstr>Pytanie  12/36  Największą biblioteką świata starożytnego była:</vt:lpstr>
      <vt:lpstr>Pytanie  12/36  Największą biblioteką świata starożytnego była:</vt:lpstr>
      <vt:lpstr>Pytanie  13/36  Pierwsza kobieta, która odbyła lot po orbicie okołoziemskiej to kosmonautka jakiego pochodzenia</vt:lpstr>
      <vt:lpstr>Pytanie  13/36  Pierwsza kobieta, która odbyła lot po orbicie okołoziemskiej to kosmonautka jakiego pochodzenia</vt:lpstr>
      <vt:lpstr>Pytanie  14/36  Kto opisał teorię przyciągania się ciał, czyli grawitację:</vt:lpstr>
      <vt:lpstr>Pytanie  14/36  Kto opisał teorię przyciągania się ciał, czyli grawitację:</vt:lpstr>
      <vt:lpstr>Pytanie  15/36  Trzy zasady dynamiki sformułował:</vt:lpstr>
      <vt:lpstr>Pytanie  15/36  Trzy zasady dynamiki sformułował:</vt:lpstr>
      <vt:lpstr>Pytanie  16/36  Laureatem Nagrody Nobla w 1922 r. za opracowanie teorii budowy atomu był fizyk duński:</vt:lpstr>
      <vt:lpstr>Pytanie  16/36  Laureatem Nagrody Nobla w 1922 r. za opracowanie teorii budowy atomu był fizyk duński:</vt:lpstr>
      <vt:lpstr>Pytanie  17/36  Który uczony odkrył istnienie eliptycznych orbit kometarnych, przepowiadając powrót badanej komety w 1759 r.?:</vt:lpstr>
      <vt:lpstr>Pytanie  17/36  Który uczony odkrył istnienie eliptycznych orbit kometarnych, przepowiadając powrót badanej komety w 1759 r.?:</vt:lpstr>
      <vt:lpstr>Pytanie  18/36  Najmniejszym naturalnie występującym ptakiem Europy jest:</vt:lpstr>
      <vt:lpstr>Pytanie  18/36  Najmniejszym naturalnie występującym ptakiem Europy jest:</vt:lpstr>
      <vt:lpstr>Pytanie  19/36  Golfsztrom to:</vt:lpstr>
      <vt:lpstr>Pytanie  19/36  Golfsztrom to:</vt:lpstr>
      <vt:lpstr>Pytanie  20/36  Gdzie zbudowano pierwszy system kanalizacyjny w Europie?</vt:lpstr>
      <vt:lpstr>Pytanie  20/36  Gdzie zbudowano pierwszy system kanalizacyjny w Europie?</vt:lpstr>
      <vt:lpstr>Pytanie  21/36  W jakim kraju pierwszy raz zastosowano system ogrzewania podłogowego?</vt:lpstr>
      <vt:lpstr>Pytanie  21/36  W jakim kraju pierwszy raz zastosowano system ogrzewania podłogowego?</vt:lpstr>
      <vt:lpstr>Pytanie  22/36  Na początku którego wieku zaczęto używać pierwszych dział miotających pociski za pomocą prochu?</vt:lpstr>
      <vt:lpstr>Pytanie  22/36  Na początku którego wieku zaczęto używać pierwszych dział miotających pociski za pomocą prochu?</vt:lpstr>
      <vt:lpstr>Pytanie  23/36  Jednostka ciśnienia w układzie SI nazwana od nazwiska naukowca, to:</vt:lpstr>
      <vt:lpstr>Pytanie  23/36  Jednostka ciśnienia w układzie SI nazwana od nazwiska naukowca, to:</vt:lpstr>
      <vt:lpstr>Pytanie  24/36  Naukowcem, który odkrył nowy typ promieniowania, nazwany przez niego promieniowaniem X, był?</vt:lpstr>
      <vt:lpstr>Pytanie  24/36  Naukowcem, który odkrył nowy typ promieniowania, nazwany przez niego promieniowaniem X, był?</vt:lpstr>
      <vt:lpstr>Pytanie  25/36  W jakim kraju powstała, w 1947 r., firma samochodowa Porsche?</vt:lpstr>
      <vt:lpstr>Pytanie  25/36  W jakim kraju powstała, w 1947 r., firma samochodowa Porsche?</vt:lpstr>
      <vt:lpstr>Pytanie  26/36  Jedyny uczony, który otrzymał Nagrodę Nobla w dwóch różnych dziedzinach nauk przyrodniczych to:</vt:lpstr>
      <vt:lpstr>Pytanie  26/36  Jedyny uczony, który otrzymał Nagrodę Nobla w dwóch różnych dziedzinach nauk przyrodniczych to:</vt:lpstr>
      <vt:lpstr>Pytanie  27/36  W jakim kraju powstały pierwsze budowle z zastosowaniem zaprawy cementowej?</vt:lpstr>
      <vt:lpstr>Pytanie  27/36  W jakim kraju powstały pierwsze budowle z zastosowaniem zaprawy cementowej?</vt:lpstr>
      <vt:lpstr>Pytanie  28/36  Kto przeprowadził teoretyczny dowód na to, że czarne dziury emitują promieniowanie?</vt:lpstr>
      <vt:lpstr>Pytanie  28/36  Kto przeprowadził teoretyczny dowód na to, że czarne dziury emitują promieniowanie?</vt:lpstr>
      <vt:lpstr>Pytanie  29/36  Kto opracował podstawy rachunku prawdopodobieństwa?</vt:lpstr>
      <vt:lpstr>Pytanie  29/36  Kto opracował podstawy rachunku prawdopodobieństwa?</vt:lpstr>
      <vt:lpstr>Pytanie  30/36  Kto był twórcą serii słynnych magnetofonów NAGRA?</vt:lpstr>
      <vt:lpstr>Pytanie  30/36  Kto był twórcą serii słynnych magnetofonów NAGRA?</vt:lpstr>
      <vt:lpstr>Pytanie  31/36  W jakim kraju w XVIII w. powstał pierwszy żelazny most na świecie?</vt:lpstr>
      <vt:lpstr>Pytanie  31/36  W jakim kraju w XVIII w. powstał pierwszy żelazny most na świecie?</vt:lpstr>
      <vt:lpstr>Pytanie  32/36  Najmniejszym przedstawicielem dzikich owiec w Europie jest:</vt:lpstr>
      <vt:lpstr>Pytanie  32/36  Najmniejszym przedstawicielem dzikich owiec w Europie jest:</vt:lpstr>
      <vt:lpstr>Pytanie  33/36  Największym pająkiem w Europie jest:</vt:lpstr>
      <vt:lpstr>Pytanie  33/36  Największym pająkiem w Europie jest:</vt:lpstr>
      <vt:lpstr>Pytanie  34/36  Jakie miasto jest największym portem morskim w Europie?</vt:lpstr>
      <vt:lpstr>Pytanie  34/36  Jakie miasto jest największym portem morskim w Europie?</vt:lpstr>
      <vt:lpstr>Pytanie  35/36  Pierwsza w Europie i na świecie elektrownie jądrowa uruchomiono:</vt:lpstr>
      <vt:lpstr>Pytanie  35/36  Pierwsza w Europie i na świecie elektrownie jądrowa uruchomiono:</vt:lpstr>
      <vt:lpstr>Pytanie  36/36  Fen to suchy, ciepły i porywisty wiatr występujący w górach:</vt:lpstr>
      <vt:lpstr>Pytanie  36/36  Fen to suchy, ciepły i porywisty wiatr występujący w górach: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Jak nazywają się dwaj nierozłączni przyjaciele Simby? A. Timon i Pumba B. Simon i Rumba C. Limon i Bumba D. Pimon i Tumba</dc:title>
  <dc:creator>Andrzej Kasperkiewicz</dc:creator>
  <cp:lastModifiedBy>Andrzej Kasperkiewicz</cp:lastModifiedBy>
  <cp:revision>4</cp:revision>
  <dcterms:created xsi:type="dcterms:W3CDTF">2022-02-15T11:20:31Z</dcterms:created>
  <dcterms:modified xsi:type="dcterms:W3CDTF">2022-02-17T11:17:36Z</dcterms:modified>
</cp:coreProperties>
</file>