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244" r:id="rId1"/>
  </p:sldMasterIdLst>
  <p:notesMasterIdLst>
    <p:notesMasterId r:id="rId83"/>
  </p:notesMasterIdLst>
  <p:handoutMasterIdLst>
    <p:handoutMasterId r:id="rId84"/>
  </p:handoutMasterIdLst>
  <p:sldIdLst>
    <p:sldId id="29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7" r:id="rId8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stęp" id="{0211E44F-5C5A-4E48-B1FD-F9AB94DE0FD8}">
          <p14:sldIdLst>
            <p14:sldId id="293"/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102DBC-BEFC-4D87-A920-2DE3419C7943}" v="265" dt="2022-02-16T14:25:31.909"/>
    <p1510:client id="{E8033929-1368-4D23-912D-81E002E02050}" v="40" dt="2022-02-17T08:56:28.2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>
      <p:cViewPr>
        <p:scale>
          <a:sx n="100" d="100"/>
          <a:sy n="100" d="100"/>
        </p:scale>
        <p:origin x="9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70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handoutMaster" Target="handoutMasters/handoutMaster1.xml"/><Relationship Id="rId89" Type="http://schemas.microsoft.com/office/2015/10/relationships/revisionInfo" Target="revisionInfo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883278-5F7E-4AA0-9EBD-05D522F1D44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C5FC6F0-6D2C-4F8F-A4F4-58C2F8054593}">
      <dgm:prSet/>
      <dgm:spPr/>
      <dgm:t>
        <a:bodyPr/>
        <a:lstStyle/>
        <a:p>
          <a:pPr algn="ctr"/>
          <a:r>
            <a:rPr lang="pl-PL" b="1" dirty="0"/>
            <a:t>Quiz składa się </a:t>
          </a:r>
          <a:r>
            <a:rPr lang="pl-PL" b="1" dirty="0" err="1"/>
            <a:t>zpytań</a:t>
          </a:r>
          <a:r>
            <a:rPr lang="pl-PL" b="1" dirty="0"/>
            <a:t> i jest skierowany do wszystkich uczestników wydarzenia</a:t>
          </a:r>
          <a:endParaRPr lang="en-US" b="1" dirty="0"/>
        </a:p>
      </dgm:t>
    </dgm:pt>
    <dgm:pt modelId="{EAB8F1C0-E5AD-4B0B-8406-4D747BC7500E}" type="parTrans" cxnId="{5D85FE9C-1791-4F5F-B3BC-0CD1DE5689DB}">
      <dgm:prSet/>
      <dgm:spPr/>
      <dgm:t>
        <a:bodyPr/>
        <a:lstStyle/>
        <a:p>
          <a:pPr algn="ctr"/>
          <a:endParaRPr lang="en-US"/>
        </a:p>
      </dgm:t>
    </dgm:pt>
    <dgm:pt modelId="{89CC60AB-E348-41A5-80B6-79C550079F5F}" type="sibTrans" cxnId="{5D85FE9C-1791-4F5F-B3BC-0CD1DE5689DB}">
      <dgm:prSet/>
      <dgm:spPr/>
      <dgm:t>
        <a:bodyPr/>
        <a:lstStyle/>
        <a:p>
          <a:pPr algn="ctr"/>
          <a:endParaRPr lang="en-US"/>
        </a:p>
      </dgm:t>
    </dgm:pt>
    <dgm:pt modelId="{8C603DFF-CE4E-49D6-BC63-5F18B26F85D9}">
      <dgm:prSet/>
      <dgm:spPr/>
      <dgm:t>
        <a:bodyPr/>
        <a:lstStyle/>
        <a:p>
          <a:pPr algn="ctr"/>
          <a:r>
            <a:rPr lang="pl-PL" b="1" dirty="0"/>
            <a:t>Pytania są zamknięte, jednokrotnego wyboru (z jedną poprawną odpowiedzią) </a:t>
          </a:r>
          <a:endParaRPr lang="en-US" b="1" dirty="0"/>
        </a:p>
      </dgm:t>
    </dgm:pt>
    <dgm:pt modelId="{6D0A3B7B-8EF0-4D88-AF91-DEE42CE8C239}" type="parTrans" cxnId="{0620FB3E-C86F-4ED0-92ED-1F3AD2939C37}">
      <dgm:prSet/>
      <dgm:spPr/>
      <dgm:t>
        <a:bodyPr/>
        <a:lstStyle/>
        <a:p>
          <a:pPr algn="ctr"/>
          <a:endParaRPr lang="en-US"/>
        </a:p>
      </dgm:t>
    </dgm:pt>
    <dgm:pt modelId="{BFA55A51-755B-49ED-B5E9-A58BFC2EB96A}" type="sibTrans" cxnId="{0620FB3E-C86F-4ED0-92ED-1F3AD2939C37}">
      <dgm:prSet/>
      <dgm:spPr/>
      <dgm:t>
        <a:bodyPr/>
        <a:lstStyle/>
        <a:p>
          <a:pPr algn="ctr"/>
          <a:endParaRPr lang="en-US"/>
        </a:p>
      </dgm:t>
    </dgm:pt>
    <dgm:pt modelId="{27F9449A-826E-4A63-A21B-5D2CA65620BC}">
      <dgm:prSet/>
      <dgm:spPr/>
      <dgm:t>
        <a:bodyPr/>
        <a:lstStyle/>
        <a:p>
          <a:pPr algn="ctr"/>
          <a:r>
            <a:rPr lang="pl-PL" b="1" dirty="0"/>
            <a:t>Łącznie do zdobycia </a:t>
          </a:r>
          <a:r>
            <a:rPr lang="pl-PL" b="1" dirty="0" err="1"/>
            <a:t>jestpunktów</a:t>
          </a:r>
          <a:r>
            <a:rPr lang="pl-PL" b="1" dirty="0"/>
            <a:t> </a:t>
          </a:r>
          <a:endParaRPr lang="en-US" b="1" dirty="0"/>
        </a:p>
      </dgm:t>
    </dgm:pt>
    <dgm:pt modelId="{A8D5B10F-3CDD-41CF-9598-04BC91A04CAC}" type="parTrans" cxnId="{2E050B61-26CD-40BA-8EDD-E9526519DFB8}">
      <dgm:prSet/>
      <dgm:spPr/>
      <dgm:t>
        <a:bodyPr/>
        <a:lstStyle/>
        <a:p>
          <a:pPr algn="ctr"/>
          <a:endParaRPr lang="en-US"/>
        </a:p>
      </dgm:t>
    </dgm:pt>
    <dgm:pt modelId="{E8AF3764-173F-4A90-912B-FB719A5F9D23}" type="sibTrans" cxnId="{2E050B61-26CD-40BA-8EDD-E9526519DFB8}">
      <dgm:prSet/>
      <dgm:spPr/>
      <dgm:t>
        <a:bodyPr/>
        <a:lstStyle/>
        <a:p>
          <a:pPr algn="ctr"/>
          <a:endParaRPr lang="en-US"/>
        </a:p>
      </dgm:t>
    </dgm:pt>
    <dgm:pt modelId="{F0B99434-47D3-49CB-AB19-8242702DB7FA}">
      <dgm:prSet/>
      <dgm:spPr/>
      <dgm:t>
        <a:bodyPr/>
        <a:lstStyle/>
        <a:p>
          <a:pPr algn="ctr"/>
          <a:r>
            <a:rPr lang="pl-PL" b="1" dirty="0"/>
            <a:t>W przypadku zdobycia takiej samej ilości punktów przez więcej niż jednego uczestnika nastąpi dogrywka</a:t>
          </a:r>
          <a:endParaRPr lang="en-US" b="1" dirty="0"/>
        </a:p>
      </dgm:t>
    </dgm:pt>
    <dgm:pt modelId="{3CAA7FF4-F65F-49B9-ABCB-00835393ACE1}" type="parTrans" cxnId="{30FE7530-EE6A-4CDD-B395-67A26F1EA2CC}">
      <dgm:prSet/>
      <dgm:spPr/>
      <dgm:t>
        <a:bodyPr/>
        <a:lstStyle/>
        <a:p>
          <a:pPr algn="ctr"/>
          <a:endParaRPr lang="en-US"/>
        </a:p>
      </dgm:t>
    </dgm:pt>
    <dgm:pt modelId="{48A3E178-E9A6-49CC-A563-7E4B05ED27CC}" type="sibTrans" cxnId="{30FE7530-EE6A-4CDD-B395-67A26F1EA2CC}">
      <dgm:prSet/>
      <dgm:spPr/>
      <dgm:t>
        <a:bodyPr/>
        <a:lstStyle/>
        <a:p>
          <a:pPr algn="ctr"/>
          <a:endParaRPr lang="en-US"/>
        </a:p>
      </dgm:t>
    </dgm:pt>
    <dgm:pt modelId="{A31D77DC-A7BA-4928-9403-F3F46AF7A2E5}" type="pres">
      <dgm:prSet presAssocID="{42883278-5F7E-4AA0-9EBD-05D522F1D441}" presName="linear" presStyleCnt="0">
        <dgm:presLayoutVars>
          <dgm:animLvl val="lvl"/>
          <dgm:resizeHandles val="exact"/>
        </dgm:presLayoutVars>
      </dgm:prSet>
      <dgm:spPr/>
    </dgm:pt>
    <dgm:pt modelId="{80FF9F7F-1124-498B-AAB6-1E76CE73EE08}" type="pres">
      <dgm:prSet presAssocID="{FC5FC6F0-6D2C-4F8F-A4F4-58C2F8054593}" presName="parentText" presStyleLbl="node1" presStyleIdx="0" presStyleCnt="4" custLinFactNeighborX="-97">
        <dgm:presLayoutVars>
          <dgm:chMax val="0"/>
          <dgm:bulletEnabled val="1"/>
        </dgm:presLayoutVars>
      </dgm:prSet>
      <dgm:spPr/>
    </dgm:pt>
    <dgm:pt modelId="{D99C4D6B-397F-47EE-A527-8DD15E9C8E51}" type="pres">
      <dgm:prSet presAssocID="{89CC60AB-E348-41A5-80B6-79C550079F5F}" presName="spacer" presStyleCnt="0"/>
      <dgm:spPr/>
    </dgm:pt>
    <dgm:pt modelId="{83A52FCA-5E0F-4BCF-9DBF-0FB126BA965D}" type="pres">
      <dgm:prSet presAssocID="{8C603DFF-CE4E-49D6-BC63-5F18B26F85D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B3EEFBF-C64C-4975-A33A-A9A8EAB15A74}" type="pres">
      <dgm:prSet presAssocID="{BFA55A51-755B-49ED-B5E9-A58BFC2EB96A}" presName="spacer" presStyleCnt="0"/>
      <dgm:spPr/>
    </dgm:pt>
    <dgm:pt modelId="{90B7061B-26D0-4B21-BE95-930F09C7FC56}" type="pres">
      <dgm:prSet presAssocID="{27F9449A-826E-4A63-A21B-5D2CA65620B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F1970A5-46B1-4754-B141-46FA98E7E8C3}" type="pres">
      <dgm:prSet presAssocID="{E8AF3764-173F-4A90-912B-FB719A5F9D23}" presName="spacer" presStyleCnt="0"/>
      <dgm:spPr/>
    </dgm:pt>
    <dgm:pt modelId="{BE7F8E2D-BD9E-4357-AC76-274BCA069C05}" type="pres">
      <dgm:prSet presAssocID="{F0B99434-47D3-49CB-AB19-8242702DB7F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E79EB1C-28BD-4F38-B466-B9F6F661EF90}" type="presOf" srcId="{8C603DFF-CE4E-49D6-BC63-5F18B26F85D9}" destId="{83A52FCA-5E0F-4BCF-9DBF-0FB126BA965D}" srcOrd="0" destOrd="0" presId="urn:microsoft.com/office/officeart/2005/8/layout/vList2"/>
    <dgm:cxn modelId="{3C54E32B-B8F5-4069-9D3A-47B07E8FF5F3}" type="presOf" srcId="{FC5FC6F0-6D2C-4F8F-A4F4-58C2F8054593}" destId="{80FF9F7F-1124-498B-AAB6-1E76CE73EE08}" srcOrd="0" destOrd="0" presId="urn:microsoft.com/office/officeart/2005/8/layout/vList2"/>
    <dgm:cxn modelId="{30FE7530-EE6A-4CDD-B395-67A26F1EA2CC}" srcId="{42883278-5F7E-4AA0-9EBD-05D522F1D441}" destId="{F0B99434-47D3-49CB-AB19-8242702DB7FA}" srcOrd="3" destOrd="0" parTransId="{3CAA7FF4-F65F-49B9-ABCB-00835393ACE1}" sibTransId="{48A3E178-E9A6-49CC-A563-7E4B05ED27CC}"/>
    <dgm:cxn modelId="{0620FB3E-C86F-4ED0-92ED-1F3AD2939C37}" srcId="{42883278-5F7E-4AA0-9EBD-05D522F1D441}" destId="{8C603DFF-CE4E-49D6-BC63-5F18B26F85D9}" srcOrd="1" destOrd="0" parTransId="{6D0A3B7B-8EF0-4D88-AF91-DEE42CE8C239}" sibTransId="{BFA55A51-755B-49ED-B5E9-A58BFC2EB96A}"/>
    <dgm:cxn modelId="{2E050B61-26CD-40BA-8EDD-E9526519DFB8}" srcId="{42883278-5F7E-4AA0-9EBD-05D522F1D441}" destId="{27F9449A-826E-4A63-A21B-5D2CA65620BC}" srcOrd="2" destOrd="0" parTransId="{A8D5B10F-3CDD-41CF-9598-04BC91A04CAC}" sibTransId="{E8AF3764-173F-4A90-912B-FB719A5F9D23}"/>
    <dgm:cxn modelId="{0C3D299C-B668-4265-89E5-5DD2ADC0D87B}" type="presOf" srcId="{42883278-5F7E-4AA0-9EBD-05D522F1D441}" destId="{A31D77DC-A7BA-4928-9403-F3F46AF7A2E5}" srcOrd="0" destOrd="0" presId="urn:microsoft.com/office/officeart/2005/8/layout/vList2"/>
    <dgm:cxn modelId="{5D85FE9C-1791-4F5F-B3BC-0CD1DE5689DB}" srcId="{42883278-5F7E-4AA0-9EBD-05D522F1D441}" destId="{FC5FC6F0-6D2C-4F8F-A4F4-58C2F8054593}" srcOrd="0" destOrd="0" parTransId="{EAB8F1C0-E5AD-4B0B-8406-4D747BC7500E}" sibTransId="{89CC60AB-E348-41A5-80B6-79C550079F5F}"/>
    <dgm:cxn modelId="{D0E46FE7-A72C-4216-B961-581B8F5B286E}" type="presOf" srcId="{F0B99434-47D3-49CB-AB19-8242702DB7FA}" destId="{BE7F8E2D-BD9E-4357-AC76-274BCA069C05}" srcOrd="0" destOrd="0" presId="urn:microsoft.com/office/officeart/2005/8/layout/vList2"/>
    <dgm:cxn modelId="{E94A0BF5-F819-4232-8FEE-EF877048FAAE}" type="presOf" srcId="{27F9449A-826E-4A63-A21B-5D2CA65620BC}" destId="{90B7061B-26D0-4B21-BE95-930F09C7FC56}" srcOrd="0" destOrd="0" presId="urn:microsoft.com/office/officeart/2005/8/layout/vList2"/>
    <dgm:cxn modelId="{711D148A-A86C-4376-B199-D720BA993F05}" type="presParOf" srcId="{A31D77DC-A7BA-4928-9403-F3F46AF7A2E5}" destId="{80FF9F7F-1124-498B-AAB6-1E76CE73EE08}" srcOrd="0" destOrd="0" presId="urn:microsoft.com/office/officeart/2005/8/layout/vList2"/>
    <dgm:cxn modelId="{EED5546F-E553-4D03-A1B8-241E277E8978}" type="presParOf" srcId="{A31D77DC-A7BA-4928-9403-F3F46AF7A2E5}" destId="{D99C4D6B-397F-47EE-A527-8DD15E9C8E51}" srcOrd="1" destOrd="0" presId="urn:microsoft.com/office/officeart/2005/8/layout/vList2"/>
    <dgm:cxn modelId="{EEC6724A-16AB-41C4-B7CA-36BC23013F2D}" type="presParOf" srcId="{A31D77DC-A7BA-4928-9403-F3F46AF7A2E5}" destId="{83A52FCA-5E0F-4BCF-9DBF-0FB126BA965D}" srcOrd="2" destOrd="0" presId="urn:microsoft.com/office/officeart/2005/8/layout/vList2"/>
    <dgm:cxn modelId="{BAB3177B-1CF0-494A-8D93-A172649DF908}" type="presParOf" srcId="{A31D77DC-A7BA-4928-9403-F3F46AF7A2E5}" destId="{4B3EEFBF-C64C-4975-A33A-A9A8EAB15A74}" srcOrd="3" destOrd="0" presId="urn:microsoft.com/office/officeart/2005/8/layout/vList2"/>
    <dgm:cxn modelId="{3549701E-6604-44C2-85D7-5354BC7729EF}" type="presParOf" srcId="{A31D77DC-A7BA-4928-9403-F3F46AF7A2E5}" destId="{90B7061B-26D0-4B21-BE95-930F09C7FC56}" srcOrd="4" destOrd="0" presId="urn:microsoft.com/office/officeart/2005/8/layout/vList2"/>
    <dgm:cxn modelId="{D9039161-0198-4350-B8BF-199C70680A22}" type="presParOf" srcId="{A31D77DC-A7BA-4928-9403-F3F46AF7A2E5}" destId="{1F1970A5-46B1-4754-B141-46FA98E7E8C3}" srcOrd="5" destOrd="0" presId="urn:microsoft.com/office/officeart/2005/8/layout/vList2"/>
    <dgm:cxn modelId="{E4A90DB1-BD67-4793-9084-82C2804DE50F}" type="presParOf" srcId="{A31D77DC-A7BA-4928-9403-F3F46AF7A2E5}" destId="{BE7F8E2D-BD9E-4357-AC76-274BCA069C0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883278-5F7E-4AA0-9EBD-05D522F1D441}" type="doc">
      <dgm:prSet loTypeId="urn:microsoft.com/office/officeart/2005/8/layout/vProcess5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C603DFF-CE4E-49D6-BC63-5F18B26F85D9}">
      <dgm:prSet/>
      <dgm:spPr/>
      <dgm:t>
        <a:bodyPr/>
        <a:lstStyle/>
        <a:p>
          <a:pPr algn="ctr"/>
          <a:r>
            <a:rPr lang="pl-PL" b="1" dirty="0">
              <a:solidFill>
                <a:schemeClr val="bg1">
                  <a:lumMod val="95000"/>
                </a:schemeClr>
              </a:solidFill>
            </a:rPr>
            <a:t>Pytania są zamknięte, jednokrotnego wyboru (z jedną poprawną odpowiedzią) </a:t>
          </a:r>
          <a:endParaRPr lang="en-US" b="1" dirty="0">
            <a:solidFill>
              <a:schemeClr val="bg1">
                <a:lumMod val="95000"/>
              </a:schemeClr>
            </a:solidFill>
          </a:endParaRPr>
        </a:p>
      </dgm:t>
    </dgm:pt>
    <dgm:pt modelId="{6D0A3B7B-8EF0-4D88-AF91-DEE42CE8C239}" type="parTrans" cxnId="{0620FB3E-C86F-4ED0-92ED-1F3AD2939C37}">
      <dgm:prSet/>
      <dgm:spPr/>
      <dgm:t>
        <a:bodyPr/>
        <a:lstStyle/>
        <a:p>
          <a:pPr algn="ctr"/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BFA55A51-755B-49ED-B5E9-A58BFC2EB96A}" type="sibTrans" cxnId="{0620FB3E-C86F-4ED0-92ED-1F3AD2939C37}">
      <dgm:prSet/>
      <dgm:spPr/>
      <dgm:t>
        <a:bodyPr/>
        <a:lstStyle/>
        <a:p>
          <a:pPr algn="ctr"/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27F9449A-826E-4A63-A21B-5D2CA65620BC}">
      <dgm:prSet/>
      <dgm:spPr/>
      <dgm:t>
        <a:bodyPr/>
        <a:lstStyle/>
        <a:p>
          <a:pPr algn="ctr"/>
          <a:r>
            <a:rPr lang="pl-PL" b="1" dirty="0">
              <a:solidFill>
                <a:schemeClr val="bg1">
                  <a:lumMod val="95000"/>
                </a:schemeClr>
              </a:solidFill>
            </a:rPr>
            <a:t>Łącznie do zdobycia jest 30 punktów </a:t>
          </a:r>
          <a:endParaRPr lang="en-US" b="1" dirty="0">
            <a:solidFill>
              <a:schemeClr val="bg1">
                <a:lumMod val="95000"/>
              </a:schemeClr>
            </a:solidFill>
          </a:endParaRPr>
        </a:p>
      </dgm:t>
    </dgm:pt>
    <dgm:pt modelId="{A8D5B10F-3CDD-41CF-9598-04BC91A04CAC}" type="parTrans" cxnId="{2E050B61-26CD-40BA-8EDD-E9526519DFB8}">
      <dgm:prSet/>
      <dgm:spPr/>
      <dgm:t>
        <a:bodyPr/>
        <a:lstStyle/>
        <a:p>
          <a:pPr algn="ctr"/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E8AF3764-173F-4A90-912B-FB719A5F9D23}" type="sibTrans" cxnId="{2E050B61-26CD-40BA-8EDD-E9526519DFB8}">
      <dgm:prSet/>
      <dgm:spPr/>
      <dgm:t>
        <a:bodyPr/>
        <a:lstStyle/>
        <a:p>
          <a:pPr algn="ctr"/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F0B99434-47D3-49CB-AB19-8242702DB7FA}">
      <dgm:prSet/>
      <dgm:spPr/>
      <dgm:t>
        <a:bodyPr/>
        <a:lstStyle/>
        <a:p>
          <a:pPr algn="ctr"/>
          <a:r>
            <a:rPr lang="pl-PL" b="1">
              <a:solidFill>
                <a:schemeClr val="bg1">
                  <a:lumMod val="95000"/>
                </a:schemeClr>
              </a:solidFill>
            </a:rPr>
            <a:t>W przypadku zdobycia takiej samej ilości punktów przez więcej niż jednego uczestnika nastąpi dogrywka</a:t>
          </a:r>
          <a:endParaRPr lang="en-US" b="1" dirty="0">
            <a:solidFill>
              <a:schemeClr val="bg1">
                <a:lumMod val="95000"/>
              </a:schemeClr>
            </a:solidFill>
          </a:endParaRPr>
        </a:p>
      </dgm:t>
    </dgm:pt>
    <dgm:pt modelId="{3CAA7FF4-F65F-49B9-ABCB-00835393ACE1}" type="parTrans" cxnId="{30FE7530-EE6A-4CDD-B395-67A26F1EA2CC}">
      <dgm:prSet/>
      <dgm:spPr/>
      <dgm:t>
        <a:bodyPr/>
        <a:lstStyle/>
        <a:p>
          <a:pPr algn="ctr"/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48A3E178-E9A6-49CC-A563-7E4B05ED27CC}" type="sibTrans" cxnId="{30FE7530-EE6A-4CDD-B395-67A26F1EA2CC}">
      <dgm:prSet/>
      <dgm:spPr/>
      <dgm:t>
        <a:bodyPr/>
        <a:lstStyle/>
        <a:p>
          <a:pPr algn="ctr"/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FC5FC6F0-6D2C-4F8F-A4F4-58C2F8054593}">
      <dgm:prSet/>
      <dgm:spPr/>
      <dgm:t>
        <a:bodyPr/>
        <a:lstStyle/>
        <a:p>
          <a:pPr algn="ctr"/>
          <a:r>
            <a:rPr lang="pl-PL" b="1">
              <a:solidFill>
                <a:schemeClr val="bg1">
                  <a:lumMod val="95000"/>
                </a:schemeClr>
              </a:solidFill>
            </a:rPr>
            <a:t>Quiz składa się z 30 pytań i jest skierowany do wszystkich uczestników</a:t>
          </a:r>
          <a:endParaRPr lang="en-US" b="1" dirty="0">
            <a:solidFill>
              <a:schemeClr val="bg1">
                <a:lumMod val="95000"/>
              </a:schemeClr>
            </a:solidFill>
          </a:endParaRPr>
        </a:p>
      </dgm:t>
    </dgm:pt>
    <dgm:pt modelId="{89CC60AB-E348-41A5-80B6-79C550079F5F}" type="sibTrans" cxnId="{5D85FE9C-1791-4F5F-B3BC-0CD1DE5689DB}">
      <dgm:prSet/>
      <dgm:spPr/>
      <dgm:t>
        <a:bodyPr/>
        <a:lstStyle/>
        <a:p>
          <a:pPr algn="ctr"/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EAB8F1C0-E5AD-4B0B-8406-4D747BC7500E}" type="parTrans" cxnId="{5D85FE9C-1791-4F5F-B3BC-0CD1DE5689DB}">
      <dgm:prSet/>
      <dgm:spPr/>
      <dgm:t>
        <a:bodyPr/>
        <a:lstStyle/>
        <a:p>
          <a:pPr algn="ctr"/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F50C6439-EE8F-440E-BD47-7657248B8C59}" type="pres">
      <dgm:prSet presAssocID="{42883278-5F7E-4AA0-9EBD-05D522F1D441}" presName="outerComposite" presStyleCnt="0">
        <dgm:presLayoutVars>
          <dgm:chMax val="5"/>
          <dgm:dir/>
          <dgm:resizeHandles val="exact"/>
        </dgm:presLayoutVars>
      </dgm:prSet>
      <dgm:spPr/>
    </dgm:pt>
    <dgm:pt modelId="{FD2ABB0E-2AC8-45E0-84F0-52B21BA15D86}" type="pres">
      <dgm:prSet presAssocID="{42883278-5F7E-4AA0-9EBD-05D522F1D441}" presName="dummyMaxCanvas" presStyleCnt="0">
        <dgm:presLayoutVars/>
      </dgm:prSet>
      <dgm:spPr/>
    </dgm:pt>
    <dgm:pt modelId="{6267050F-1F8A-41C9-96D9-30FAD0BA6A42}" type="pres">
      <dgm:prSet presAssocID="{42883278-5F7E-4AA0-9EBD-05D522F1D441}" presName="FourNodes_1" presStyleLbl="node1" presStyleIdx="0" presStyleCnt="4">
        <dgm:presLayoutVars>
          <dgm:bulletEnabled val="1"/>
        </dgm:presLayoutVars>
      </dgm:prSet>
      <dgm:spPr/>
    </dgm:pt>
    <dgm:pt modelId="{FED6E2D6-04D9-4626-8D8D-9209B984149F}" type="pres">
      <dgm:prSet presAssocID="{42883278-5F7E-4AA0-9EBD-05D522F1D441}" presName="FourNodes_2" presStyleLbl="node1" presStyleIdx="1" presStyleCnt="4">
        <dgm:presLayoutVars>
          <dgm:bulletEnabled val="1"/>
        </dgm:presLayoutVars>
      </dgm:prSet>
      <dgm:spPr/>
    </dgm:pt>
    <dgm:pt modelId="{294DE536-0A97-49BE-B937-3E8B2E147DF5}" type="pres">
      <dgm:prSet presAssocID="{42883278-5F7E-4AA0-9EBD-05D522F1D441}" presName="FourNodes_3" presStyleLbl="node1" presStyleIdx="2" presStyleCnt="4">
        <dgm:presLayoutVars>
          <dgm:bulletEnabled val="1"/>
        </dgm:presLayoutVars>
      </dgm:prSet>
      <dgm:spPr/>
    </dgm:pt>
    <dgm:pt modelId="{7FB85423-E451-41E0-8D60-5BEF1B62B432}" type="pres">
      <dgm:prSet presAssocID="{42883278-5F7E-4AA0-9EBD-05D522F1D441}" presName="FourNodes_4" presStyleLbl="node1" presStyleIdx="3" presStyleCnt="4">
        <dgm:presLayoutVars>
          <dgm:bulletEnabled val="1"/>
        </dgm:presLayoutVars>
      </dgm:prSet>
      <dgm:spPr/>
    </dgm:pt>
    <dgm:pt modelId="{562D4E9E-907D-4EA0-A3D2-49367F5A27B2}" type="pres">
      <dgm:prSet presAssocID="{42883278-5F7E-4AA0-9EBD-05D522F1D441}" presName="FourConn_1-2" presStyleLbl="fgAccFollowNode1" presStyleIdx="0" presStyleCnt="3">
        <dgm:presLayoutVars>
          <dgm:bulletEnabled val="1"/>
        </dgm:presLayoutVars>
      </dgm:prSet>
      <dgm:spPr/>
    </dgm:pt>
    <dgm:pt modelId="{C37BC664-7E7A-416A-8BA1-8AEB3DA2365B}" type="pres">
      <dgm:prSet presAssocID="{42883278-5F7E-4AA0-9EBD-05D522F1D441}" presName="FourConn_2-3" presStyleLbl="fgAccFollowNode1" presStyleIdx="1" presStyleCnt="3">
        <dgm:presLayoutVars>
          <dgm:bulletEnabled val="1"/>
        </dgm:presLayoutVars>
      </dgm:prSet>
      <dgm:spPr/>
    </dgm:pt>
    <dgm:pt modelId="{FE98F938-8AB0-4878-A4F3-F24C6F3822C3}" type="pres">
      <dgm:prSet presAssocID="{42883278-5F7E-4AA0-9EBD-05D522F1D441}" presName="FourConn_3-4" presStyleLbl="fgAccFollowNode1" presStyleIdx="2" presStyleCnt="3">
        <dgm:presLayoutVars>
          <dgm:bulletEnabled val="1"/>
        </dgm:presLayoutVars>
      </dgm:prSet>
      <dgm:spPr/>
    </dgm:pt>
    <dgm:pt modelId="{5A29C09F-9EBF-45DA-B695-EFB6C8DAC67B}" type="pres">
      <dgm:prSet presAssocID="{42883278-5F7E-4AA0-9EBD-05D522F1D441}" presName="FourNodes_1_text" presStyleLbl="node1" presStyleIdx="3" presStyleCnt="4">
        <dgm:presLayoutVars>
          <dgm:bulletEnabled val="1"/>
        </dgm:presLayoutVars>
      </dgm:prSet>
      <dgm:spPr/>
    </dgm:pt>
    <dgm:pt modelId="{9BC9F899-8981-4D62-A344-090AA7C07AAD}" type="pres">
      <dgm:prSet presAssocID="{42883278-5F7E-4AA0-9EBD-05D522F1D441}" presName="FourNodes_2_text" presStyleLbl="node1" presStyleIdx="3" presStyleCnt="4">
        <dgm:presLayoutVars>
          <dgm:bulletEnabled val="1"/>
        </dgm:presLayoutVars>
      </dgm:prSet>
      <dgm:spPr/>
    </dgm:pt>
    <dgm:pt modelId="{C3B4E664-DB75-4888-8392-B154C5A637B4}" type="pres">
      <dgm:prSet presAssocID="{42883278-5F7E-4AA0-9EBD-05D522F1D441}" presName="FourNodes_3_text" presStyleLbl="node1" presStyleIdx="3" presStyleCnt="4">
        <dgm:presLayoutVars>
          <dgm:bulletEnabled val="1"/>
        </dgm:presLayoutVars>
      </dgm:prSet>
      <dgm:spPr/>
    </dgm:pt>
    <dgm:pt modelId="{2AC7C8FD-BD1A-48B8-BAC8-4C985ABAFB9F}" type="pres">
      <dgm:prSet presAssocID="{42883278-5F7E-4AA0-9EBD-05D522F1D441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1CF1B0F-BA1B-4974-B04C-A1D0AE8F0C6D}" type="presOf" srcId="{E8AF3764-173F-4A90-912B-FB719A5F9D23}" destId="{FE98F938-8AB0-4878-A4F3-F24C6F3822C3}" srcOrd="0" destOrd="0" presId="urn:microsoft.com/office/officeart/2005/8/layout/vProcess5"/>
    <dgm:cxn modelId="{01F26E22-534A-43CF-A7C5-C77E12CAF3AC}" type="presOf" srcId="{BFA55A51-755B-49ED-B5E9-A58BFC2EB96A}" destId="{C37BC664-7E7A-416A-8BA1-8AEB3DA2365B}" srcOrd="0" destOrd="0" presId="urn:microsoft.com/office/officeart/2005/8/layout/vProcess5"/>
    <dgm:cxn modelId="{5D6ACF2B-B51B-458F-B34E-9824B3315946}" type="presOf" srcId="{27F9449A-826E-4A63-A21B-5D2CA65620BC}" destId="{C3B4E664-DB75-4888-8392-B154C5A637B4}" srcOrd="1" destOrd="0" presId="urn:microsoft.com/office/officeart/2005/8/layout/vProcess5"/>
    <dgm:cxn modelId="{33D7B72F-ABCF-45D8-B04E-1F49FBB6B881}" type="presOf" srcId="{F0B99434-47D3-49CB-AB19-8242702DB7FA}" destId="{7FB85423-E451-41E0-8D60-5BEF1B62B432}" srcOrd="0" destOrd="0" presId="urn:microsoft.com/office/officeart/2005/8/layout/vProcess5"/>
    <dgm:cxn modelId="{30FE7530-EE6A-4CDD-B395-67A26F1EA2CC}" srcId="{42883278-5F7E-4AA0-9EBD-05D522F1D441}" destId="{F0B99434-47D3-49CB-AB19-8242702DB7FA}" srcOrd="3" destOrd="0" parTransId="{3CAA7FF4-F65F-49B9-ABCB-00835393ACE1}" sibTransId="{48A3E178-E9A6-49CC-A563-7E4B05ED27CC}"/>
    <dgm:cxn modelId="{0620FB3E-C86F-4ED0-92ED-1F3AD2939C37}" srcId="{42883278-5F7E-4AA0-9EBD-05D522F1D441}" destId="{8C603DFF-CE4E-49D6-BC63-5F18B26F85D9}" srcOrd="1" destOrd="0" parTransId="{6D0A3B7B-8EF0-4D88-AF91-DEE42CE8C239}" sibTransId="{BFA55A51-755B-49ED-B5E9-A58BFC2EB96A}"/>
    <dgm:cxn modelId="{2E050B61-26CD-40BA-8EDD-E9526519DFB8}" srcId="{42883278-5F7E-4AA0-9EBD-05D522F1D441}" destId="{27F9449A-826E-4A63-A21B-5D2CA65620BC}" srcOrd="2" destOrd="0" parTransId="{A8D5B10F-3CDD-41CF-9598-04BC91A04CAC}" sibTransId="{E8AF3764-173F-4A90-912B-FB719A5F9D23}"/>
    <dgm:cxn modelId="{4D755D65-EB09-4063-B0DA-5277CB51165F}" type="presOf" srcId="{27F9449A-826E-4A63-A21B-5D2CA65620BC}" destId="{294DE536-0A97-49BE-B937-3E8B2E147DF5}" srcOrd="0" destOrd="0" presId="urn:microsoft.com/office/officeart/2005/8/layout/vProcess5"/>
    <dgm:cxn modelId="{B21C726F-86FD-45E2-B1C1-6DF316C67D6A}" type="presOf" srcId="{FC5FC6F0-6D2C-4F8F-A4F4-58C2F8054593}" destId="{6267050F-1F8A-41C9-96D9-30FAD0BA6A42}" srcOrd="0" destOrd="0" presId="urn:microsoft.com/office/officeart/2005/8/layout/vProcess5"/>
    <dgm:cxn modelId="{51B1D67D-C15A-4F8E-BEA8-B7A6F06CF8C5}" type="presOf" srcId="{89CC60AB-E348-41A5-80B6-79C550079F5F}" destId="{562D4E9E-907D-4EA0-A3D2-49367F5A27B2}" srcOrd="0" destOrd="0" presId="urn:microsoft.com/office/officeart/2005/8/layout/vProcess5"/>
    <dgm:cxn modelId="{5D85FE9C-1791-4F5F-B3BC-0CD1DE5689DB}" srcId="{42883278-5F7E-4AA0-9EBD-05D522F1D441}" destId="{FC5FC6F0-6D2C-4F8F-A4F4-58C2F8054593}" srcOrd="0" destOrd="0" parTransId="{EAB8F1C0-E5AD-4B0B-8406-4D747BC7500E}" sibTransId="{89CC60AB-E348-41A5-80B6-79C550079F5F}"/>
    <dgm:cxn modelId="{7A6F0B9E-88CC-4E10-8B71-9BDBB39141EF}" type="presOf" srcId="{42883278-5F7E-4AA0-9EBD-05D522F1D441}" destId="{F50C6439-EE8F-440E-BD47-7657248B8C59}" srcOrd="0" destOrd="0" presId="urn:microsoft.com/office/officeart/2005/8/layout/vProcess5"/>
    <dgm:cxn modelId="{F45292AE-434D-498A-B618-F05471A507BA}" type="presOf" srcId="{F0B99434-47D3-49CB-AB19-8242702DB7FA}" destId="{2AC7C8FD-BD1A-48B8-BAC8-4C985ABAFB9F}" srcOrd="1" destOrd="0" presId="urn:microsoft.com/office/officeart/2005/8/layout/vProcess5"/>
    <dgm:cxn modelId="{327AC4BC-F151-4A2C-AFD5-C64719CB9BC5}" type="presOf" srcId="{8C603DFF-CE4E-49D6-BC63-5F18B26F85D9}" destId="{9BC9F899-8981-4D62-A344-090AA7C07AAD}" srcOrd="1" destOrd="0" presId="urn:microsoft.com/office/officeart/2005/8/layout/vProcess5"/>
    <dgm:cxn modelId="{C6374DDF-CCD3-4DDC-BD1D-38BCCA9CC1C5}" type="presOf" srcId="{8C603DFF-CE4E-49D6-BC63-5F18B26F85D9}" destId="{FED6E2D6-04D9-4626-8D8D-9209B984149F}" srcOrd="0" destOrd="0" presId="urn:microsoft.com/office/officeart/2005/8/layout/vProcess5"/>
    <dgm:cxn modelId="{97DBB7E1-0CDE-44C6-AF3E-2120CFF5CC4A}" type="presOf" srcId="{FC5FC6F0-6D2C-4F8F-A4F4-58C2F8054593}" destId="{5A29C09F-9EBF-45DA-B695-EFB6C8DAC67B}" srcOrd="1" destOrd="0" presId="urn:microsoft.com/office/officeart/2005/8/layout/vProcess5"/>
    <dgm:cxn modelId="{177A4449-2CA4-4A12-9C6E-6D1AD3E36CD5}" type="presParOf" srcId="{F50C6439-EE8F-440E-BD47-7657248B8C59}" destId="{FD2ABB0E-2AC8-45E0-84F0-52B21BA15D86}" srcOrd="0" destOrd="0" presId="urn:microsoft.com/office/officeart/2005/8/layout/vProcess5"/>
    <dgm:cxn modelId="{E1A5F9F2-A515-4125-BED0-58810BA5D727}" type="presParOf" srcId="{F50C6439-EE8F-440E-BD47-7657248B8C59}" destId="{6267050F-1F8A-41C9-96D9-30FAD0BA6A42}" srcOrd="1" destOrd="0" presId="urn:microsoft.com/office/officeart/2005/8/layout/vProcess5"/>
    <dgm:cxn modelId="{82DB0100-1342-4775-89DC-00DCDB359521}" type="presParOf" srcId="{F50C6439-EE8F-440E-BD47-7657248B8C59}" destId="{FED6E2D6-04D9-4626-8D8D-9209B984149F}" srcOrd="2" destOrd="0" presId="urn:microsoft.com/office/officeart/2005/8/layout/vProcess5"/>
    <dgm:cxn modelId="{D4D22602-8F4F-407F-83B0-E385B8F323F2}" type="presParOf" srcId="{F50C6439-EE8F-440E-BD47-7657248B8C59}" destId="{294DE536-0A97-49BE-B937-3E8B2E147DF5}" srcOrd="3" destOrd="0" presId="urn:microsoft.com/office/officeart/2005/8/layout/vProcess5"/>
    <dgm:cxn modelId="{7E306AFB-3E66-4CE1-9F96-C1FA377AAACC}" type="presParOf" srcId="{F50C6439-EE8F-440E-BD47-7657248B8C59}" destId="{7FB85423-E451-41E0-8D60-5BEF1B62B432}" srcOrd="4" destOrd="0" presId="urn:microsoft.com/office/officeart/2005/8/layout/vProcess5"/>
    <dgm:cxn modelId="{FFE59C79-F00E-4C3B-9DF3-C43F15DDAE79}" type="presParOf" srcId="{F50C6439-EE8F-440E-BD47-7657248B8C59}" destId="{562D4E9E-907D-4EA0-A3D2-49367F5A27B2}" srcOrd="5" destOrd="0" presId="urn:microsoft.com/office/officeart/2005/8/layout/vProcess5"/>
    <dgm:cxn modelId="{679E1C10-434A-40DA-81C4-66536362A400}" type="presParOf" srcId="{F50C6439-EE8F-440E-BD47-7657248B8C59}" destId="{C37BC664-7E7A-416A-8BA1-8AEB3DA2365B}" srcOrd="6" destOrd="0" presId="urn:microsoft.com/office/officeart/2005/8/layout/vProcess5"/>
    <dgm:cxn modelId="{39903884-ABC3-4076-B89A-4C4EF6077295}" type="presParOf" srcId="{F50C6439-EE8F-440E-BD47-7657248B8C59}" destId="{FE98F938-8AB0-4878-A4F3-F24C6F3822C3}" srcOrd="7" destOrd="0" presId="urn:microsoft.com/office/officeart/2005/8/layout/vProcess5"/>
    <dgm:cxn modelId="{0C663F94-F8A0-404D-AA1F-02C3022D0952}" type="presParOf" srcId="{F50C6439-EE8F-440E-BD47-7657248B8C59}" destId="{5A29C09F-9EBF-45DA-B695-EFB6C8DAC67B}" srcOrd="8" destOrd="0" presId="urn:microsoft.com/office/officeart/2005/8/layout/vProcess5"/>
    <dgm:cxn modelId="{A94273D4-BE3F-4B5E-8BB5-004C27952822}" type="presParOf" srcId="{F50C6439-EE8F-440E-BD47-7657248B8C59}" destId="{9BC9F899-8981-4D62-A344-090AA7C07AAD}" srcOrd="9" destOrd="0" presId="urn:microsoft.com/office/officeart/2005/8/layout/vProcess5"/>
    <dgm:cxn modelId="{266CD44B-E575-4E20-9B0D-EE9EC8FA1086}" type="presParOf" srcId="{F50C6439-EE8F-440E-BD47-7657248B8C59}" destId="{C3B4E664-DB75-4888-8392-B154C5A637B4}" srcOrd="10" destOrd="0" presId="urn:microsoft.com/office/officeart/2005/8/layout/vProcess5"/>
    <dgm:cxn modelId="{F1AED8E6-7948-4ACA-B89D-6F8657E9589F}" type="presParOf" srcId="{F50C6439-EE8F-440E-BD47-7657248B8C59}" destId="{2AC7C8FD-BD1A-48B8-BAC8-4C985ABAFB9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F9F7F-1124-498B-AAB6-1E76CE73EE08}">
      <dsp:nvSpPr>
        <dsp:cNvPr id="0" name=""/>
        <dsp:cNvSpPr/>
      </dsp:nvSpPr>
      <dsp:spPr>
        <a:xfrm>
          <a:off x="0" y="78129"/>
          <a:ext cx="8596668" cy="81080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 dirty="0"/>
            <a:t>Quiz składa się </a:t>
          </a:r>
          <a:r>
            <a:rPr lang="pl-PL" sz="2100" b="1" kern="1200" dirty="0" err="1"/>
            <a:t>zpytań</a:t>
          </a:r>
          <a:r>
            <a:rPr lang="pl-PL" sz="2100" b="1" kern="1200" dirty="0"/>
            <a:t> i jest skierowany do wszystkich uczestników wydarzenia</a:t>
          </a:r>
          <a:endParaRPr lang="en-US" sz="2100" b="1" kern="1200" dirty="0"/>
        </a:p>
      </dsp:txBody>
      <dsp:txXfrm>
        <a:off x="39580" y="117709"/>
        <a:ext cx="8517508" cy="731649"/>
      </dsp:txXfrm>
    </dsp:sp>
    <dsp:sp modelId="{83A52FCA-5E0F-4BCF-9DBF-0FB126BA965D}">
      <dsp:nvSpPr>
        <dsp:cNvPr id="0" name=""/>
        <dsp:cNvSpPr/>
      </dsp:nvSpPr>
      <dsp:spPr>
        <a:xfrm>
          <a:off x="0" y="949419"/>
          <a:ext cx="8596668" cy="810809"/>
        </a:xfrm>
        <a:prstGeom prst="roundRect">
          <a:avLst/>
        </a:prstGeom>
        <a:gradFill rotWithShape="0">
          <a:gsLst>
            <a:gs pos="0">
              <a:schemeClr val="accent2">
                <a:hueOff val="-988095"/>
                <a:satOff val="4733"/>
                <a:lumOff val="4379"/>
                <a:alphaOff val="0"/>
                <a:tint val="96000"/>
                <a:lumMod val="100000"/>
              </a:schemeClr>
            </a:gs>
            <a:gs pos="78000">
              <a:schemeClr val="accent2">
                <a:hueOff val="-988095"/>
                <a:satOff val="4733"/>
                <a:lumOff val="437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 dirty="0"/>
            <a:t>Pytania są zamknięte, jednokrotnego wyboru (z jedną poprawną odpowiedzią) </a:t>
          </a:r>
          <a:endParaRPr lang="en-US" sz="2100" b="1" kern="1200" dirty="0"/>
        </a:p>
      </dsp:txBody>
      <dsp:txXfrm>
        <a:off x="39580" y="988999"/>
        <a:ext cx="8517508" cy="731649"/>
      </dsp:txXfrm>
    </dsp:sp>
    <dsp:sp modelId="{90B7061B-26D0-4B21-BE95-930F09C7FC56}">
      <dsp:nvSpPr>
        <dsp:cNvPr id="0" name=""/>
        <dsp:cNvSpPr/>
      </dsp:nvSpPr>
      <dsp:spPr>
        <a:xfrm>
          <a:off x="0" y="1820709"/>
          <a:ext cx="8596668" cy="810809"/>
        </a:xfrm>
        <a:prstGeom prst="roundRect">
          <a:avLst/>
        </a:prstGeom>
        <a:gradFill rotWithShape="0">
          <a:gsLst>
            <a:gs pos="0">
              <a:schemeClr val="accent2">
                <a:hueOff val="-1976191"/>
                <a:satOff val="9467"/>
                <a:lumOff val="8758"/>
                <a:alphaOff val="0"/>
                <a:tint val="96000"/>
                <a:lumMod val="100000"/>
              </a:schemeClr>
            </a:gs>
            <a:gs pos="78000">
              <a:schemeClr val="accent2">
                <a:hueOff val="-1976191"/>
                <a:satOff val="9467"/>
                <a:lumOff val="875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 dirty="0"/>
            <a:t>Łącznie do zdobycia </a:t>
          </a:r>
          <a:r>
            <a:rPr lang="pl-PL" sz="2100" b="1" kern="1200" dirty="0" err="1"/>
            <a:t>jestpunktów</a:t>
          </a:r>
          <a:r>
            <a:rPr lang="pl-PL" sz="2100" b="1" kern="1200" dirty="0"/>
            <a:t> </a:t>
          </a:r>
          <a:endParaRPr lang="en-US" sz="2100" b="1" kern="1200" dirty="0"/>
        </a:p>
      </dsp:txBody>
      <dsp:txXfrm>
        <a:off x="39580" y="1860289"/>
        <a:ext cx="8517508" cy="731649"/>
      </dsp:txXfrm>
    </dsp:sp>
    <dsp:sp modelId="{BE7F8E2D-BD9E-4357-AC76-274BCA069C05}">
      <dsp:nvSpPr>
        <dsp:cNvPr id="0" name=""/>
        <dsp:cNvSpPr/>
      </dsp:nvSpPr>
      <dsp:spPr>
        <a:xfrm>
          <a:off x="0" y="2691999"/>
          <a:ext cx="8596668" cy="810809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 dirty="0"/>
            <a:t>W przypadku zdobycia takiej samej ilości punktów przez więcej niż jednego uczestnika nastąpi dogrywka</a:t>
          </a:r>
          <a:endParaRPr lang="en-US" sz="2100" b="1" kern="1200" dirty="0"/>
        </a:p>
      </dsp:txBody>
      <dsp:txXfrm>
        <a:off x="39580" y="2731579"/>
        <a:ext cx="8517508" cy="7316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7050F-1F8A-41C9-96D9-30FAD0BA6A42}">
      <dsp:nvSpPr>
        <dsp:cNvPr id="0" name=""/>
        <dsp:cNvSpPr/>
      </dsp:nvSpPr>
      <dsp:spPr>
        <a:xfrm>
          <a:off x="0" y="0"/>
          <a:ext cx="6971527" cy="6840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>
              <a:solidFill>
                <a:schemeClr val="bg1">
                  <a:lumMod val="95000"/>
                </a:schemeClr>
              </a:solidFill>
            </a:rPr>
            <a:t>Quiz składa się z 30 pytań i jest skierowany do wszystkich uczestników</a:t>
          </a:r>
          <a:endParaRPr lang="en-US" sz="17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20036" y="20036"/>
        <a:ext cx="6175539" cy="644014"/>
      </dsp:txXfrm>
    </dsp:sp>
    <dsp:sp modelId="{FED6E2D6-04D9-4626-8D8D-9209B984149F}">
      <dsp:nvSpPr>
        <dsp:cNvPr id="0" name=""/>
        <dsp:cNvSpPr/>
      </dsp:nvSpPr>
      <dsp:spPr>
        <a:xfrm>
          <a:off x="583865" y="808465"/>
          <a:ext cx="6971527" cy="6840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solidFill>
                <a:schemeClr val="bg1">
                  <a:lumMod val="95000"/>
                </a:schemeClr>
              </a:solidFill>
            </a:rPr>
            <a:t>Pytania są zamknięte, jednokrotnego wyboru (z jedną poprawną odpowiedzią) </a:t>
          </a:r>
          <a:endParaRPr lang="en-US" sz="17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603901" y="828501"/>
        <a:ext cx="5902933" cy="644014"/>
      </dsp:txXfrm>
    </dsp:sp>
    <dsp:sp modelId="{294DE536-0A97-49BE-B937-3E8B2E147DF5}">
      <dsp:nvSpPr>
        <dsp:cNvPr id="0" name=""/>
        <dsp:cNvSpPr/>
      </dsp:nvSpPr>
      <dsp:spPr>
        <a:xfrm>
          <a:off x="1159016" y="1616931"/>
          <a:ext cx="6971527" cy="6840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solidFill>
                <a:schemeClr val="bg1">
                  <a:lumMod val="95000"/>
                </a:schemeClr>
              </a:solidFill>
            </a:rPr>
            <a:t>Łącznie do zdobycia jest 30 punktów </a:t>
          </a:r>
          <a:endParaRPr lang="en-US" sz="17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1179052" y="1636967"/>
        <a:ext cx="5911647" cy="644014"/>
      </dsp:txXfrm>
    </dsp:sp>
    <dsp:sp modelId="{7FB85423-E451-41E0-8D60-5BEF1B62B432}">
      <dsp:nvSpPr>
        <dsp:cNvPr id="0" name=""/>
        <dsp:cNvSpPr/>
      </dsp:nvSpPr>
      <dsp:spPr>
        <a:xfrm>
          <a:off x="1742881" y="2425397"/>
          <a:ext cx="6971527" cy="6840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>
              <a:solidFill>
                <a:schemeClr val="bg1">
                  <a:lumMod val="95000"/>
                </a:schemeClr>
              </a:solidFill>
            </a:rPr>
            <a:t>W przypadku zdobycia takiej samej ilości punktów przez więcej niż jednego uczestnika nastąpi dogrywka</a:t>
          </a:r>
          <a:endParaRPr lang="en-US" sz="17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1762917" y="2445433"/>
        <a:ext cx="5902933" cy="644014"/>
      </dsp:txXfrm>
    </dsp:sp>
    <dsp:sp modelId="{562D4E9E-907D-4EA0-A3D2-49367F5A27B2}">
      <dsp:nvSpPr>
        <dsp:cNvPr id="0" name=""/>
        <dsp:cNvSpPr/>
      </dsp:nvSpPr>
      <dsp:spPr>
        <a:xfrm>
          <a:off x="6526870" y="523948"/>
          <a:ext cx="444656" cy="44465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solidFill>
              <a:schemeClr val="bg1">
                <a:lumMod val="95000"/>
              </a:schemeClr>
            </a:solidFill>
          </a:endParaRPr>
        </a:p>
      </dsp:txBody>
      <dsp:txXfrm>
        <a:off x="6626918" y="523948"/>
        <a:ext cx="244560" cy="334604"/>
      </dsp:txXfrm>
    </dsp:sp>
    <dsp:sp modelId="{C37BC664-7E7A-416A-8BA1-8AEB3DA2365B}">
      <dsp:nvSpPr>
        <dsp:cNvPr id="0" name=""/>
        <dsp:cNvSpPr/>
      </dsp:nvSpPr>
      <dsp:spPr>
        <a:xfrm>
          <a:off x="7110736" y="1332413"/>
          <a:ext cx="444656" cy="44465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solidFill>
              <a:schemeClr val="bg1">
                <a:lumMod val="95000"/>
              </a:schemeClr>
            </a:solidFill>
          </a:endParaRPr>
        </a:p>
      </dsp:txBody>
      <dsp:txXfrm>
        <a:off x="7210784" y="1332413"/>
        <a:ext cx="244560" cy="334604"/>
      </dsp:txXfrm>
    </dsp:sp>
    <dsp:sp modelId="{FE98F938-8AB0-4878-A4F3-F24C6F3822C3}">
      <dsp:nvSpPr>
        <dsp:cNvPr id="0" name=""/>
        <dsp:cNvSpPr/>
      </dsp:nvSpPr>
      <dsp:spPr>
        <a:xfrm>
          <a:off x="7685887" y="2140879"/>
          <a:ext cx="444656" cy="44465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solidFill>
              <a:schemeClr val="bg1">
                <a:lumMod val="95000"/>
              </a:schemeClr>
            </a:solidFill>
          </a:endParaRPr>
        </a:p>
      </dsp:txBody>
      <dsp:txXfrm>
        <a:off x="7785935" y="2140879"/>
        <a:ext cx="244560" cy="334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0D788891-9A5B-4D39-9E24-A82F09128A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1A6C996-0B56-4C70-893A-593A22550D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8468F-543D-4162-B079-EF57F005E50F}" type="datetimeFigureOut">
              <a:rPr lang="pl-PL" smtClean="0"/>
              <a:t>18.02.2022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3189381-7BB9-4F34-846A-5CAB31DAEC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Abcd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DCEA75D-51BA-47B0-AEA7-3182BCE43D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35BEA-A146-4F71-9542-27B22FA0E9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388967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4DA27-545B-4C93-BD88-E575E55A8411}" type="datetimeFigureOut">
              <a:rPr lang="pl-PL" smtClean="0"/>
              <a:t>18.02.2022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Abcd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D86B5-E44C-440B-ABF3-41FC7CE12A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85724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3D393CBD-ABAA-49DC-ACDE-0BD376236C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328" y="5682727"/>
            <a:ext cx="6794335" cy="1177648"/>
          </a:xfrm>
          <a:prstGeom prst="rect">
            <a:avLst/>
          </a:prstGeom>
        </p:spPr>
      </p:pic>
      <p:sp>
        <p:nvSpPr>
          <p:cNvPr id="44" name="Prostokąt 43">
            <a:extLst>
              <a:ext uri="{FF2B5EF4-FFF2-40B4-BE49-F238E27FC236}">
                <a16:creationId xmlns:a16="http://schemas.microsoft.com/office/drawing/2014/main" id="{68067473-5FA0-4A94-857C-0C47E610AD37}"/>
              </a:ext>
            </a:extLst>
          </p:cNvPr>
          <p:cNvSpPr/>
          <p:nvPr userDrawn="1"/>
        </p:nvSpPr>
        <p:spPr>
          <a:xfrm>
            <a:off x="0" y="-8467"/>
            <a:ext cx="12188824" cy="6841067"/>
          </a:xfrm>
          <a:prstGeom prst="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45" name="Group 6">
            <a:extLst>
              <a:ext uri="{FF2B5EF4-FFF2-40B4-BE49-F238E27FC236}">
                <a16:creationId xmlns:a16="http://schemas.microsoft.com/office/drawing/2014/main" id="{395422C9-39FE-45E4-A8F1-87F860181C80}"/>
              </a:ext>
            </a:extLst>
          </p:cNvPr>
          <p:cNvGrpSpPr/>
          <p:nvPr userDrawn="1"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C70C470D-5441-4773-BEFE-75BA2D0DD087}"/>
                </a:ext>
              </a:extLst>
            </p:cNvPr>
            <p:cNvCxnSpPr/>
            <p:nvPr userDrawn="1"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20">
              <a:extLst>
                <a:ext uri="{FF2B5EF4-FFF2-40B4-BE49-F238E27FC236}">
                  <a16:creationId xmlns:a16="http://schemas.microsoft.com/office/drawing/2014/main" id="{5EFF6AEE-3603-4209-84C4-1AF967A99D72}"/>
                </a:ext>
              </a:extLst>
            </p:cNvPr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23">
              <a:extLst>
                <a:ext uri="{FF2B5EF4-FFF2-40B4-BE49-F238E27FC236}">
                  <a16:creationId xmlns:a16="http://schemas.microsoft.com/office/drawing/2014/main" id="{D103CEB4-D680-457F-8150-791FBEBB08FE}"/>
                </a:ext>
              </a:extLst>
            </p:cNvPr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5">
              <a:extLst>
                <a:ext uri="{FF2B5EF4-FFF2-40B4-BE49-F238E27FC236}">
                  <a16:creationId xmlns:a16="http://schemas.microsoft.com/office/drawing/2014/main" id="{D2CF63FC-87A9-4E3B-A292-EB540E6D1E92}"/>
                </a:ext>
              </a:extLst>
            </p:cNvPr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Isosceles Triangle 23">
              <a:extLst>
                <a:ext uri="{FF2B5EF4-FFF2-40B4-BE49-F238E27FC236}">
                  <a16:creationId xmlns:a16="http://schemas.microsoft.com/office/drawing/2014/main" id="{C7FF1E28-A419-4234-9E26-6052225E84CD}"/>
                </a:ext>
              </a:extLst>
            </p:cNvPr>
            <p:cNvSpPr/>
            <p:nvPr userDrawn="1"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7">
              <a:extLst>
                <a:ext uri="{FF2B5EF4-FFF2-40B4-BE49-F238E27FC236}">
                  <a16:creationId xmlns:a16="http://schemas.microsoft.com/office/drawing/2014/main" id="{95BCD6B9-8751-43FD-987F-513C9896FF42}"/>
                </a:ext>
              </a:extLst>
            </p:cNvPr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8">
              <a:extLst>
                <a:ext uri="{FF2B5EF4-FFF2-40B4-BE49-F238E27FC236}">
                  <a16:creationId xmlns:a16="http://schemas.microsoft.com/office/drawing/2014/main" id="{D930C0C6-26FA-4170-B1B3-806C34CA5D32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Rectangle 29">
              <a:extLst>
                <a:ext uri="{FF2B5EF4-FFF2-40B4-BE49-F238E27FC236}">
                  <a16:creationId xmlns:a16="http://schemas.microsoft.com/office/drawing/2014/main" id="{A767831E-1B5A-47F7-9AA9-856E9FAB8D29}"/>
                </a:ext>
              </a:extLst>
            </p:cNvPr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Isosceles Triangle 27">
              <a:extLst>
                <a:ext uri="{FF2B5EF4-FFF2-40B4-BE49-F238E27FC236}">
                  <a16:creationId xmlns:a16="http://schemas.microsoft.com/office/drawing/2014/main" id="{5545AA32-F18F-413F-9E4C-65CAFA532226}"/>
                </a:ext>
              </a:extLst>
            </p:cNvPr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Isosceles Triangle 28">
              <a:extLst>
                <a:ext uri="{FF2B5EF4-FFF2-40B4-BE49-F238E27FC236}">
                  <a16:creationId xmlns:a16="http://schemas.microsoft.com/office/drawing/2014/main" id="{1D13E0C4-01C3-4B3E-8096-B627AE2DAE94}"/>
                </a:ext>
              </a:extLst>
            </p:cNvPr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6E20E988-0820-487A-BD7E-4B96481DE735}"/>
              </a:ext>
            </a:extLst>
          </p:cNvPr>
          <p:cNvSpPr txBox="1">
            <a:spLocks/>
          </p:cNvSpPr>
          <p:nvPr userDrawn="1"/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07BEFC-6E8F-4141-837E-D5F85A4A8828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0" name="Obraz 59">
            <a:extLst>
              <a:ext uri="{FF2B5EF4-FFF2-40B4-BE49-F238E27FC236}">
                <a16:creationId xmlns:a16="http://schemas.microsoft.com/office/drawing/2014/main" id="{B53D5F75-1C46-4FA8-A84E-326F3D6602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38" t="-7118" r="-12466" b="-5283"/>
          <a:stretch/>
        </p:blipFill>
        <p:spPr>
          <a:xfrm>
            <a:off x="368816" y="25400"/>
            <a:ext cx="8788400" cy="6866467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37A0DB95-CC8D-4484-8B38-18320BEE73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657" y="191110"/>
            <a:ext cx="2397108" cy="1826673"/>
          </a:xfrm>
          <a:prstGeom prst="rect">
            <a:avLst/>
          </a:prstGeom>
        </p:spPr>
      </p:pic>
      <p:pic>
        <p:nvPicPr>
          <p:cNvPr id="20" name="Obraz 19" descr="Obraz zawierający tekst&#10;&#10;Opis wygenerowany automatycznie">
            <a:extLst>
              <a:ext uri="{FF2B5EF4-FFF2-40B4-BE49-F238E27FC236}">
                <a16:creationId xmlns:a16="http://schemas.microsoft.com/office/drawing/2014/main" id="{E50173AD-6A4C-4508-BBAB-4F02A0565AD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593" y="4386160"/>
            <a:ext cx="2397108" cy="239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84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761-C9EC-4A4A-9D3D-D8BD0A519DBA}" type="datetime1">
              <a:rPr lang="pl-PL" smtClean="0"/>
              <a:t>18.02.2022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244006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761-C9EC-4A4A-9D3D-D8BD0A519DBA}" type="datetime1">
              <a:rPr lang="pl-PL" smtClean="0"/>
              <a:t>18.02.2022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555342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761-C9EC-4A4A-9D3D-D8BD0A519DBA}" type="datetime1">
              <a:rPr lang="pl-PL" smtClean="0"/>
              <a:t>18.02.2022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116337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761-C9EC-4A4A-9D3D-D8BD0A519DBA}" type="datetime1">
              <a:rPr lang="pl-PL" smtClean="0"/>
              <a:t>18.02.2022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600740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761-C9EC-4A4A-9D3D-D8BD0A519DBA}" type="datetime1">
              <a:rPr lang="pl-PL" smtClean="0"/>
              <a:t>18.02.2022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74419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0029-1A93-4B0F-A8F8-FCDE670A315D}" type="datetime1">
              <a:rPr lang="pl-PL" smtClean="0"/>
              <a:t>18.02.2022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2665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6E2A-E0BB-4D7D-956E-18ACAB3D822E}" type="datetime1">
              <a:rPr lang="pl-PL" smtClean="0"/>
              <a:t>18.02.2022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9879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FE1C3A-2F7E-4106-8054-0A64A4C5A3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334" y="609600"/>
            <a:ext cx="8596668" cy="944880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Zasady Quizu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44B643B-EE0A-4A46-A6EA-02F160EB4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622-5725-4236-B216-376920EF615F}" type="datetimeFigureOut">
              <a:rPr lang="pl-PL" smtClean="0"/>
              <a:t>18.02.2022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22EAD7D-7399-4A85-9A1D-1E0C250F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CA85E1-1D51-40EA-9AA6-F9B930F89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C8BF-A2C3-4EE4-9FCB-FA455234680B}" type="slidenum">
              <a:rPr lang="pl-PL" smtClean="0"/>
              <a:t>‹#›</a:t>
            </a:fld>
            <a:endParaRPr lang="pl-PL"/>
          </a:p>
        </p:txBody>
      </p:sp>
      <p:graphicFrame>
        <p:nvGraphicFramePr>
          <p:cNvPr id="7" name="Shape 239">
            <a:extLst>
              <a:ext uri="{FF2B5EF4-FFF2-40B4-BE49-F238E27FC236}">
                <a16:creationId xmlns:a16="http://schemas.microsoft.com/office/drawing/2014/main" id="{638A761A-2562-4742-A9FA-F1BB0E5EB9C7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399029141"/>
              </p:ext>
            </p:extLst>
          </p:nvPr>
        </p:nvGraphicFramePr>
        <p:xfrm>
          <a:off x="677334" y="1930400"/>
          <a:ext cx="8596668" cy="358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Obraz 7">
            <a:extLst>
              <a:ext uri="{FF2B5EF4-FFF2-40B4-BE49-F238E27FC236}">
                <a16:creationId xmlns:a16="http://schemas.microsoft.com/office/drawing/2014/main" id="{5BBAE1E9-C533-428D-82E2-109C119BBB7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657" y="191110"/>
            <a:ext cx="2397108" cy="1826673"/>
          </a:xfrm>
          <a:prstGeom prst="rect">
            <a:avLst/>
          </a:prstGeom>
        </p:spPr>
      </p:pic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E2FA743D-FABD-4A99-917B-CD84537D2DD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593" y="4386160"/>
            <a:ext cx="2397108" cy="239710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338DD9E-9464-42A1-8BE7-167E1481843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328" y="5682727"/>
            <a:ext cx="6794335" cy="1177648"/>
          </a:xfrm>
          <a:prstGeom prst="rect">
            <a:avLst/>
          </a:prstGeom>
        </p:spPr>
      </p:pic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943951C6-179B-463A-BE5F-5993077844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08218" y="2059565"/>
            <a:ext cx="1266038" cy="1155989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18</a:t>
            </a:r>
          </a:p>
        </p:txBody>
      </p:sp>
      <p:sp>
        <p:nvSpPr>
          <p:cNvPr id="15" name="Symbol zastępczy tekstu 11">
            <a:extLst>
              <a:ext uri="{FF2B5EF4-FFF2-40B4-BE49-F238E27FC236}">
                <a16:creationId xmlns:a16="http://schemas.microsoft.com/office/drawing/2014/main" id="{64581349-101D-4E5A-9BD8-343308C952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2408" y="3929553"/>
            <a:ext cx="1285434" cy="1155989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18</a:t>
            </a:r>
          </a:p>
        </p:txBody>
      </p:sp>
      <p:pic>
        <p:nvPicPr>
          <p:cNvPr id="13" name="Obraz 12" descr="Obraz zawierający mapa&#10;&#10;Opis wygenerowany automatycznie">
            <a:extLst>
              <a:ext uri="{FF2B5EF4-FFF2-40B4-BE49-F238E27FC236}">
                <a16:creationId xmlns:a16="http://schemas.microsoft.com/office/drawing/2014/main" id="{289FC974-6C19-48DE-A5B7-1C032D06E5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39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D0E5-4E08-4657-975A-EC563576B906}" type="datetime1">
              <a:rPr lang="pl-PL" smtClean="0"/>
              <a:t>18.02.2022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305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ytuł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63F656-8745-427E-8F22-911831EF0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376F553-FE7A-4039-A3E9-9258D02FAD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38865F4-D63A-4F5C-AD0A-457710606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0E9E7-D6F4-4F9E-830A-A73E1C41C736}" type="datetimeFigureOut">
              <a:rPr lang="pl-PL" smtClean="0"/>
              <a:t>18.02.2022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F02E6F-9C73-45A4-AB1B-3AE2A8F8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52031FF-7F14-4CED-9C24-BDB728C4B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C973-32A4-4D28-86D6-CB9EB6CF4D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0293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: zaokrąglone rogi 20">
            <a:extLst>
              <a:ext uri="{FF2B5EF4-FFF2-40B4-BE49-F238E27FC236}">
                <a16:creationId xmlns:a16="http://schemas.microsoft.com/office/drawing/2014/main" id="{FB81FB5C-773E-4D25-87C6-601978A221EA}"/>
              </a:ext>
            </a:extLst>
          </p:cNvPr>
          <p:cNvSpPr/>
          <p:nvPr userDrawn="1"/>
        </p:nvSpPr>
        <p:spPr>
          <a:xfrm>
            <a:off x="510540" y="640080"/>
            <a:ext cx="2567940" cy="4800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id="{540DF4BB-FB47-4005-928C-EB012B1F7B70}"/>
              </a:ext>
            </a:extLst>
          </p:cNvPr>
          <p:cNvSpPr/>
          <p:nvPr userDrawn="1"/>
        </p:nvSpPr>
        <p:spPr>
          <a:xfrm>
            <a:off x="749789" y="3785420"/>
            <a:ext cx="6935045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: zaokrąglone rogi 18">
            <a:extLst>
              <a:ext uri="{FF2B5EF4-FFF2-40B4-BE49-F238E27FC236}">
                <a16:creationId xmlns:a16="http://schemas.microsoft.com/office/drawing/2014/main" id="{43FE8CA8-9B38-4599-BDEE-4BA2E051E1E9}"/>
              </a:ext>
            </a:extLst>
          </p:cNvPr>
          <p:cNvSpPr/>
          <p:nvPr userDrawn="1"/>
        </p:nvSpPr>
        <p:spPr>
          <a:xfrm>
            <a:off x="749789" y="4217786"/>
            <a:ext cx="6935045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F59A8892-4043-4153-94E5-5EFAFC450D8F}"/>
              </a:ext>
            </a:extLst>
          </p:cNvPr>
          <p:cNvSpPr/>
          <p:nvPr userDrawn="1"/>
        </p:nvSpPr>
        <p:spPr>
          <a:xfrm>
            <a:off x="747143" y="4657356"/>
            <a:ext cx="6935045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A7D4D6E9-7EE1-4906-91FA-610B78C22E93}"/>
              </a:ext>
            </a:extLst>
          </p:cNvPr>
          <p:cNvSpPr/>
          <p:nvPr userDrawn="1"/>
        </p:nvSpPr>
        <p:spPr>
          <a:xfrm>
            <a:off x="747143" y="3355835"/>
            <a:ext cx="6935045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876242" cy="2721932"/>
          </a:xfrm>
        </p:spPr>
        <p:txBody>
          <a:bodyPr>
            <a:normAutofit/>
          </a:bodyPr>
          <a:lstStyle>
            <a:lvl1pPr>
              <a:defRPr sz="2800" baseline="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142" y="3314700"/>
            <a:ext cx="6865238" cy="27266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761-C9EC-4A4A-9D3D-D8BD0A519DBA}" type="datetime1">
              <a:rPr lang="pl-PL" smtClean="0"/>
              <a:t>18.02.2022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2307F4A4-50BB-4606-944F-A574EEE8B1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657" y="191110"/>
            <a:ext cx="2397108" cy="1826673"/>
          </a:xfrm>
          <a:prstGeom prst="rect">
            <a:avLst/>
          </a:prstGeom>
        </p:spPr>
      </p:pic>
      <p:pic>
        <p:nvPicPr>
          <p:cNvPr id="12" name="Obraz 11" descr="Obraz zawierający tekst&#10;&#10;Opis wygenerowany automatycznie">
            <a:extLst>
              <a:ext uri="{FF2B5EF4-FFF2-40B4-BE49-F238E27FC236}">
                <a16:creationId xmlns:a16="http://schemas.microsoft.com/office/drawing/2014/main" id="{E8441E8C-1E65-49CC-8692-2BB1A583C7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593" y="4386160"/>
            <a:ext cx="2397108" cy="2397108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E9234ECD-6C67-4957-8C34-A41BBE27D6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328" y="5682727"/>
            <a:ext cx="6794335" cy="117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5072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132A-9A83-47B5-BAB0-8ED514783E0A}" type="datetime1">
              <a:rPr lang="pl-PL" smtClean="0"/>
              <a:t>18.02.2022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947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99C0-5487-41CC-9AAE-32074EFC6A0D}" type="datetime1">
              <a:rPr lang="pl-PL" smtClean="0"/>
              <a:t>18.02.2022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388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9B58-4F1C-4F99-B607-DA8E784732FF}" type="datetime1">
              <a:rPr lang="pl-PL" smtClean="0"/>
              <a:t>18.02.2022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6138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A814-4D0E-47DF-86C5-AA17D173A6D5}" type="datetime1">
              <a:rPr lang="pl-PL" smtClean="0"/>
              <a:t>18.02.2022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595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6459-03F1-4105-BE0A-204AC48E8641}" type="datetime1">
              <a:rPr lang="pl-PL" smtClean="0"/>
              <a:t>18.02.2022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6184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0FA0-118E-446C-ADEA-11822DBD41DC}" type="datetime1">
              <a:rPr lang="pl-PL" smtClean="0"/>
              <a:t>18.02.2022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5761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761-C9EC-4A4A-9D3D-D8BD0A519DBA}" type="datetime1">
              <a:rPr lang="pl-PL" smtClean="0"/>
              <a:t>18.02.2022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315920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E7DBA04C-FE71-48B8-B799-9349D7DE38F0}"/>
              </a:ext>
            </a:extLst>
          </p:cNvPr>
          <p:cNvSpPr/>
          <p:nvPr userDrawn="1"/>
        </p:nvSpPr>
        <p:spPr>
          <a:xfrm>
            <a:off x="0" y="-8467"/>
            <a:ext cx="12188824" cy="6841067"/>
          </a:xfrm>
          <a:prstGeom prst="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F5761-C9EC-4A4A-9D3D-D8BD0A519DBA}" type="datetime1">
              <a:rPr lang="pl-PL" smtClean="0"/>
              <a:t>18.02.2022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4F211D15-EB3B-4399-A71A-6ACF8AB482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38" t="-7118" r="-12466" b="-5283"/>
          <a:stretch/>
        </p:blipFill>
        <p:spPr>
          <a:xfrm>
            <a:off x="368816" y="25400"/>
            <a:ext cx="8788400" cy="686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0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  <p:sldLayoutId id="2147484256" r:id="rId12"/>
    <p:sldLayoutId id="2147484257" r:id="rId13"/>
    <p:sldLayoutId id="2147484258" r:id="rId14"/>
    <p:sldLayoutId id="2147484259" r:id="rId15"/>
    <p:sldLayoutId id="2147484260" r:id="rId16"/>
    <p:sldLayoutId id="2147483906" r:id="rId17"/>
    <p:sldLayoutId id="2147483760" r:id="rId18"/>
    <p:sldLayoutId id="2147484261" r:id="rId1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5CED52-C7D9-4850-A71F-AD9FD2D2C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694" y="607811"/>
            <a:ext cx="9184481" cy="1646302"/>
          </a:xfrm>
        </p:spPr>
        <p:txBody>
          <a:bodyPr anchor="ctr">
            <a:noAutofit/>
          </a:bodyPr>
          <a:lstStyle/>
          <a:p>
            <a:pPr algn="ctr"/>
            <a:r>
              <a:rPr lang="pl-PL" sz="4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Województwo Świętokrzyskie</a:t>
            </a:r>
          </a:p>
        </p:txBody>
      </p:sp>
      <p:graphicFrame>
        <p:nvGraphicFramePr>
          <p:cNvPr id="8" name="Shape 239">
            <a:extLst>
              <a:ext uri="{FF2B5EF4-FFF2-40B4-BE49-F238E27FC236}">
                <a16:creationId xmlns:a16="http://schemas.microsoft.com/office/drawing/2014/main" id="{9C051088-7186-49BB-B49A-2F3C73F12B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2188338"/>
              </p:ext>
            </p:extLst>
          </p:nvPr>
        </p:nvGraphicFramePr>
        <p:xfrm>
          <a:off x="1086816" y="2368118"/>
          <a:ext cx="8714409" cy="3109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3047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42D22F-9B26-4568-AE3B-522EC902D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5/40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Ile gmin wiejskich obejmuje województwo świętokrzyskie?</a:t>
            </a:r>
            <a:endParaRPr lang="pl-PL" b="1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996AA17-F918-431C-A22E-B717F88D7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59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62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28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72</a:t>
            </a:r>
          </a:p>
        </p:txBody>
      </p:sp>
    </p:spTree>
    <p:extLst>
      <p:ext uri="{BB962C8B-B14F-4D97-AF65-F5344CB8AC3E}">
        <p14:creationId xmlns:p14="http://schemas.microsoft.com/office/powerpoint/2010/main" val="3311585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5923AD-C7F6-43AD-9A53-E1E3969A1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5/40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Ile gmin wiejskich obejmuje województwo świętokrzyskie?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121491B-1992-4352-B476-C68F6AE76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  <a:r>
              <a:rPr lang="pl-PL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59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464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401294-0A93-45CD-8823-594A2BD92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6/40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Jakie zwierze znajduje się w herbie województwa świętokrzyskiego?</a:t>
            </a:r>
            <a:endParaRPr lang="pl-PL" b="1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FADF138-90BD-4A73-B270-595ACB9F0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jeleń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dzik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orzeł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kruk</a:t>
            </a:r>
          </a:p>
        </p:txBody>
      </p:sp>
    </p:spTree>
    <p:extLst>
      <p:ext uri="{BB962C8B-B14F-4D97-AF65-F5344CB8AC3E}">
        <p14:creationId xmlns:p14="http://schemas.microsoft.com/office/powerpoint/2010/main" val="654915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1EA594-B873-4270-BCFD-38CF55094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6/40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Jakie zwierze znajduje się w herbie województwa świętokrzyskiego?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3FBDB39-75A8-447F-A7DD-CF3DEF9DD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  <a:r>
              <a:rPr lang="pl-PL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orzeł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581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F891CB-292E-43B1-A405-2EB708DD3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7/40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Ile parków krajobrazowych w pełni znajduje się w województwie świętokrzyskim?</a:t>
            </a:r>
            <a:endParaRPr lang="pl-PL" b="1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7273F38-5354-4EED-BAB9-BF5E5BA5E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9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7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5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8</a:t>
            </a:r>
          </a:p>
        </p:txBody>
      </p:sp>
    </p:spTree>
    <p:extLst>
      <p:ext uri="{BB962C8B-B14F-4D97-AF65-F5344CB8AC3E}">
        <p14:creationId xmlns:p14="http://schemas.microsoft.com/office/powerpoint/2010/main" val="1592050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EDED1A-8CA9-4C53-A127-C76EBE1E7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7/40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Ile parków krajobrazowych w pełni znajduje się w województwie świętokrzyskim?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4962B07-B2E0-432D-9C35-02C14A1B6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r>
              <a:rPr lang="pl-PL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313828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EA1CB8-D0F8-43CB-B915-F3C920406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8/40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Który kielecki rezerwat przyrody ma największą powierzchnię?</a:t>
            </a:r>
            <a:endParaRPr lang="pl-PL" b="1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BA4A7D4-0ECF-4A25-BC8C-51806AF0D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Karczówka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Biesak - Białogon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Kadzielnia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Wietrznia</a:t>
            </a:r>
          </a:p>
        </p:txBody>
      </p:sp>
    </p:spTree>
    <p:extLst>
      <p:ext uri="{BB962C8B-B14F-4D97-AF65-F5344CB8AC3E}">
        <p14:creationId xmlns:p14="http://schemas.microsoft.com/office/powerpoint/2010/main" val="1175493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03F64B-22D7-476E-AA73-EC48E9AEF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8/40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Który kielecki rezerwat przyrody ma największą powierzchnię?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8325A1D-DD40-474F-B803-B5620BB20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  <a:r>
              <a:rPr lang="pl-PL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Karczówka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969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7F40A8-3B37-44CE-BC47-602827EB6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9/40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Ile rezerwatów przyrody znajduje się w Kielcach?</a:t>
            </a:r>
            <a:endParaRPr lang="pl-PL" b="1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C3C48A7-B895-4068-B041-7C67C3CCC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6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5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3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8</a:t>
            </a:r>
          </a:p>
        </p:txBody>
      </p:sp>
    </p:spTree>
    <p:extLst>
      <p:ext uri="{BB962C8B-B14F-4D97-AF65-F5344CB8AC3E}">
        <p14:creationId xmlns:p14="http://schemas.microsoft.com/office/powerpoint/2010/main" val="120110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9F6D2C-355C-4A5C-BDD7-28128B7B2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9/40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Ile rezerwatów przyrody znajduje się w Kielcach?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C69CE7A-5A04-4213-8DDC-55912BBEB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  <a:r>
              <a:rPr lang="pl-PL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992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0B1280-AA47-4BF5-9CE2-3AEABEC59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1/40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Jaką powierzchnie obejmuje województwo świętokrzyskie?</a:t>
            </a:r>
            <a:endParaRPr lang="pl-PL" b="1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8E4EC70-771F-42B7-A4C8-F79EE15E4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ok. 12 tys. km2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ok. 25 tys. km2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ok. 8 tys. km2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ok. 32 tys. km2</a:t>
            </a:r>
          </a:p>
        </p:txBody>
      </p:sp>
    </p:spTree>
    <p:extLst>
      <p:ext uri="{BB962C8B-B14F-4D97-AF65-F5344CB8AC3E}">
        <p14:creationId xmlns:p14="http://schemas.microsoft.com/office/powerpoint/2010/main" val="345740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DA1BE7-8272-4B75-AE8D-06238F275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10/40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W którym rezerwacie w województwie świętokrzyskim zimą możemy obserwować lodowy wodospad?</a:t>
            </a:r>
            <a:endParaRPr lang="pl-PL" b="1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C0BA80E-2B7E-4714-9AC7-CF75B874A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Góra Miedzianka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Sufraganiec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Kadzielnia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Karczówka</a:t>
            </a:r>
          </a:p>
        </p:txBody>
      </p:sp>
    </p:spTree>
    <p:extLst>
      <p:ext uri="{BB962C8B-B14F-4D97-AF65-F5344CB8AC3E}">
        <p14:creationId xmlns:p14="http://schemas.microsoft.com/office/powerpoint/2010/main" val="1310492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FB4D4A-BE9C-40BC-AD5D-186E4903C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10/40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W którym rezerwacie w województwie świętokrzyskim zimą możemy obserwować lodowy wodospad?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B4439B-B159-4041-95A0-394A84C20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  <a:r>
              <a:rPr lang="pl-PL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Kadzielnia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66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CB486B-E144-48A2-B93D-7EC70F857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11/40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Które ze świętokrzyskich miast jest najbardziej powiązane z postacią serialowego księdza detektywa?</a:t>
            </a:r>
            <a:endParaRPr lang="pl-PL" b="1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2A614-8DDE-4A3E-B1B5-F3308AB81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Kielce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Opatów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Sandomierz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Starachowice</a:t>
            </a:r>
          </a:p>
        </p:txBody>
      </p:sp>
    </p:spTree>
    <p:extLst>
      <p:ext uri="{BB962C8B-B14F-4D97-AF65-F5344CB8AC3E}">
        <p14:creationId xmlns:p14="http://schemas.microsoft.com/office/powerpoint/2010/main" val="3349527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5A009F-716E-44C6-B655-657237B5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11/40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Które ze świętokrzyskich miast jest najbardziej powiązane z postacią serialowego księdza detektywa?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1BFF342-D8B8-401D-9D96-5084EEE99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  <a:r>
              <a:rPr lang="pl-PL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Sandomierz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454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3A0D39-DA2C-4B18-B269-08621E147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12/40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W której świętokrzyskiej miejscowości znajduje się zamek gdzie zrealizowano część zdjęć do polskiego serialu "Czarne Chmury"?</a:t>
            </a:r>
            <a:endParaRPr lang="pl-PL" b="1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F839E28-AE8A-4C4F-BFCB-6D2B7B0FC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w Baranowie Sandomierskim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w Sandomierzu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w Chęcinach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w Ujeździe</a:t>
            </a:r>
          </a:p>
        </p:txBody>
      </p:sp>
    </p:spTree>
    <p:extLst>
      <p:ext uri="{BB962C8B-B14F-4D97-AF65-F5344CB8AC3E}">
        <p14:creationId xmlns:p14="http://schemas.microsoft.com/office/powerpoint/2010/main" val="405494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C51AC7-15AE-4F90-A66D-A38392C62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12/40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W której świętokrzyskiej miejscowości znajduje się zamek gdzie zrealizowano część zdjęć do polskiego serialu "Czarne Chmury"?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8FE5E1A-458C-458D-861A-D3F8A407A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  <a:r>
              <a:rPr lang="pl-PL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w Baranowie Sandomierskim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491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410DD0-B566-4AC6-8416-AD7278011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13/40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Który z laureatów Nagrody Nobla otrzymał od narodu polskiego w darze posiadłość w świętokrzyskiem?</a:t>
            </a:r>
            <a:endParaRPr lang="pl-PL" b="1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5DCB76C-614A-40BC-A0D2-9346EEA4B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Czesław Miłosz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Henryk Sienkiewicz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Adam Mickiewicz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Wisława Szymborska</a:t>
            </a:r>
          </a:p>
        </p:txBody>
      </p:sp>
    </p:spTree>
    <p:extLst>
      <p:ext uri="{BB962C8B-B14F-4D97-AF65-F5344CB8AC3E}">
        <p14:creationId xmlns:p14="http://schemas.microsoft.com/office/powerpoint/2010/main" val="1447953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9ADC0E-B577-46E6-828A-A87C8F35C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13/40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Który z laureatów Nagrody Nobla otrzymał od narodu polskiego w darze posiadłość w świętokrzyskiem?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E44D92D-899D-4531-AC8C-641764DC4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  <a:r>
              <a:rPr lang="pl-PL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Henryk Sienkiewicz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398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B16E22-3243-4EFD-BB9D-3FBCE1EF5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14/40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Jakiego koloru jest Główny Szlak Świętokrzyskie im. Edmunda Massalskiego?</a:t>
            </a:r>
            <a:endParaRPr lang="pl-PL" b="1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BD46179-6DC8-4EB9-BBA0-2407635BB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żółtego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żółto - czerwonego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czarnego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czerwonego</a:t>
            </a:r>
          </a:p>
        </p:txBody>
      </p:sp>
    </p:spTree>
    <p:extLst>
      <p:ext uri="{BB962C8B-B14F-4D97-AF65-F5344CB8AC3E}">
        <p14:creationId xmlns:p14="http://schemas.microsoft.com/office/powerpoint/2010/main" val="3772793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C22D2E-2CBA-4E24-ABAF-14B8C5777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14/40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Jakiego koloru jest Główny Szlak Świętokrzyskie im. Edmunda Massalskiego?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35B327A-188F-4731-9401-707CBC777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r>
              <a:rPr lang="pl-PL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czerwonego</a:t>
            </a:r>
          </a:p>
        </p:txBody>
      </p:sp>
    </p:spTree>
    <p:extLst>
      <p:ext uri="{BB962C8B-B14F-4D97-AF65-F5344CB8AC3E}">
        <p14:creationId xmlns:p14="http://schemas.microsoft.com/office/powerpoint/2010/main" val="3276463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4B6C20-CFE8-4333-AFC3-C9FE93E9F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1/40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Jaką powierzchnie obejmuje województwo świętokrzyskie?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76DCE62-64A2-4556-ADD9-06A35A6D1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 dirty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  <a:r>
              <a:rPr lang="pl-PL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ok. 12 tys. km2</a:t>
            </a:r>
          </a:p>
          <a:p>
            <a:pPr marR="0" lvl="0" rtl="0"/>
            <a:r>
              <a:rPr lang="pl-PL" b="0" i="0" u="none" strike="noStrike" baseline="0" dirty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 dirty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 dirty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313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D28CEC-3576-4B08-A3DD-056C9FEE4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15/40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Który z wymienionych szczytów jest najwyższy?</a:t>
            </a:r>
            <a:endParaRPr lang="pl-PL" b="1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6CA18FF-2A96-4A90-9C06-D16FEB8EB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Łysica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Szczytniak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Biesak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Święty Krzyż</a:t>
            </a:r>
          </a:p>
        </p:txBody>
      </p:sp>
    </p:spTree>
    <p:extLst>
      <p:ext uri="{BB962C8B-B14F-4D97-AF65-F5344CB8AC3E}">
        <p14:creationId xmlns:p14="http://schemas.microsoft.com/office/powerpoint/2010/main" val="12806709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1B0CFE-26BB-46FA-A759-515A9235C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15/40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Który z wymienionych szczytów jest najwyższy?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4FBF4D3-34F2-4790-939F-9E233B72B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  <a:r>
              <a:rPr lang="pl-PL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Łysica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7994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DE17F0-9FEB-4400-8230-3C6FBF808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16/40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Który z klubów sportowych nie pochodzi ze świętokrzyskiego?</a:t>
            </a:r>
            <a:endParaRPr lang="pl-PL" b="1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C58EE95-7A64-4451-B0AA-1D2A0735F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Łomża Vive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Czarni Nakło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Alit Ożarów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Bucovia Bukowa</a:t>
            </a:r>
          </a:p>
        </p:txBody>
      </p:sp>
    </p:spTree>
    <p:extLst>
      <p:ext uri="{BB962C8B-B14F-4D97-AF65-F5344CB8AC3E}">
        <p14:creationId xmlns:p14="http://schemas.microsoft.com/office/powerpoint/2010/main" val="29173527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06FFB8-684C-4164-9CCC-19ECEB392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16/40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Który z klubów sportowych nie pochodzi ze świętokrzyskiego?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2333ACC-9CEC-4301-9932-9A401F4F8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  <a:r>
              <a:rPr lang="pl-PL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Czarni Nakło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9905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DADDAE-13E5-40DB-90D5-9A2B4561C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17/40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Gdzie pojedziemy chcąc w świętokrzyskim zobaczyć dinozaury?</a:t>
            </a:r>
            <a:endParaRPr lang="pl-PL" b="1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9BAF869-3482-4C8C-987F-F99AD4624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do Krzemionek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do Starachowic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do Bałtowa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do Sandomierza</a:t>
            </a:r>
          </a:p>
        </p:txBody>
      </p:sp>
    </p:spTree>
    <p:extLst>
      <p:ext uri="{BB962C8B-B14F-4D97-AF65-F5344CB8AC3E}">
        <p14:creationId xmlns:p14="http://schemas.microsoft.com/office/powerpoint/2010/main" val="8632691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BCB033-0795-4F6F-AD17-1E76D1145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17/40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Gdzie pojedziemy chcąc w świętokrzyskim zobaczyć dinozaury?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806D031-336E-4FD3-8DD6-F7D81A043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  <a:r>
              <a:rPr lang="pl-PL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do Bałtowa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4479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4A5349-AF22-47F7-AD2E-2B9D55063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18/40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Gdzie w świętokrzyskim znajduje się najbardziej znana osada średniowieczna?</a:t>
            </a:r>
            <a:endParaRPr lang="pl-PL" b="1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1BA7DDE-EDDC-4181-A026-A1C186D3C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w Hucie Szklanej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w Krajnie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w Pińczowie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w Nowej Słupi</a:t>
            </a:r>
          </a:p>
        </p:txBody>
      </p:sp>
    </p:spTree>
    <p:extLst>
      <p:ext uri="{BB962C8B-B14F-4D97-AF65-F5344CB8AC3E}">
        <p14:creationId xmlns:p14="http://schemas.microsoft.com/office/powerpoint/2010/main" val="21110541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7AE448-D9FA-4FE1-A239-DF299A950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18/40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Gdzie w świętokrzyskim znajduje się najbardziej znana osada średniowieczna?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5B31EF2-53D1-4D1A-98BB-261D55810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  <a:r>
              <a:rPr lang="pl-PL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w Hucie Szklanej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4135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352E58-E7C0-46FA-851E-F3A7929CA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19/40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Jaka kopalnia znajduje się w świętokrzyskich Krzemionkach?</a:t>
            </a:r>
            <a:endParaRPr lang="pl-PL" b="1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FC301B8-0EB9-447B-81BC-49C567A6C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kopalnia węgla kamiennego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kopalnia agatu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kopalnia brązu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kopalnia krzemienia</a:t>
            </a:r>
          </a:p>
        </p:txBody>
      </p:sp>
    </p:spTree>
    <p:extLst>
      <p:ext uri="{BB962C8B-B14F-4D97-AF65-F5344CB8AC3E}">
        <p14:creationId xmlns:p14="http://schemas.microsoft.com/office/powerpoint/2010/main" val="5350534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462940-F1EE-4D7E-A367-95EAE19F5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19/40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Jaka kopalnia znajduje się w świętokrzyskich Krzemionkach?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D4EED2E-D5BE-4E36-833F-7C99A8952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r>
              <a:rPr lang="pl-PL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kopalnia krzemienia</a:t>
            </a:r>
          </a:p>
        </p:txBody>
      </p:sp>
    </p:spTree>
    <p:extLst>
      <p:ext uri="{BB962C8B-B14F-4D97-AF65-F5344CB8AC3E}">
        <p14:creationId xmlns:p14="http://schemas.microsoft.com/office/powerpoint/2010/main" val="1225902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3B5ACA-3763-4DC1-902F-260DE26E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2/40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Ile powiatów (w tym miast na prawach powiatów) obejmuje województwo świętokrzyskie?</a:t>
            </a:r>
            <a:endParaRPr lang="pl-PL" b="1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F5E1F28-9A2E-4858-B695-0292A1CE5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13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12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14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16</a:t>
            </a:r>
          </a:p>
        </p:txBody>
      </p:sp>
    </p:spTree>
    <p:extLst>
      <p:ext uri="{BB962C8B-B14F-4D97-AF65-F5344CB8AC3E}">
        <p14:creationId xmlns:p14="http://schemas.microsoft.com/office/powerpoint/2010/main" val="8779108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43E3BF-B745-4F5A-A355-406726E3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20/40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Na jakim zamku straszy legendarny duch królowej Bony?</a:t>
            </a:r>
            <a:endParaRPr lang="pl-PL" b="1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4FE4B11-D976-455C-8B36-2EDA6FFCA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Krzysztopór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w Chęcinach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w Bodzentynie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w Baranowie Sandomierskim</a:t>
            </a:r>
          </a:p>
        </p:txBody>
      </p:sp>
    </p:spTree>
    <p:extLst>
      <p:ext uri="{BB962C8B-B14F-4D97-AF65-F5344CB8AC3E}">
        <p14:creationId xmlns:p14="http://schemas.microsoft.com/office/powerpoint/2010/main" val="17462661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8E6764-5BC3-42B3-83DB-C6928D301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20/40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Na jakim zamku straszy legendarny duch królowej Bony?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3B0F9DA-C376-49F5-9FDD-AC72F15BE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  <a:r>
              <a:rPr lang="pl-PL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w Chęcinach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9997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21DAFE-24A2-4FCA-A906-0ED2B0EBB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21/40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Jaka relikwia znajduje się w Nowej Słupi?</a:t>
            </a:r>
            <a:endParaRPr lang="pl-PL" b="1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78A151C-519F-4318-BCB0-7DB7A30D7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relikwie św. Faustyny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relikawia Chusty Weroniki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relikwia drzewa Krzyża Świętego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relikwia św. Jadwigi Andegaweńskiej</a:t>
            </a:r>
          </a:p>
        </p:txBody>
      </p:sp>
    </p:spTree>
    <p:extLst>
      <p:ext uri="{BB962C8B-B14F-4D97-AF65-F5344CB8AC3E}">
        <p14:creationId xmlns:p14="http://schemas.microsoft.com/office/powerpoint/2010/main" val="608944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4636A1-56F9-426E-9E88-CADDFCBBF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21/40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Jaka relikwia znajduje się w Nowej Słupi?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05273A0-CDEF-480B-A011-62CD2DC7C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  <a:r>
              <a:rPr lang="pl-PL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relikwia drzewa Krzyża Świętego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4917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6223FA-6347-4F3A-A5BC-98611FA10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22/40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Kto jest uznawany za założyciela zespołu klasztornego na Świętym Krzyżu?</a:t>
            </a:r>
            <a:endParaRPr lang="pl-PL" b="1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6192E2E-79EE-43A3-8395-0B7359986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benedyktyni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baptystki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dominikanie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elżbietanki</a:t>
            </a:r>
          </a:p>
        </p:txBody>
      </p:sp>
    </p:spTree>
    <p:extLst>
      <p:ext uri="{BB962C8B-B14F-4D97-AF65-F5344CB8AC3E}">
        <p14:creationId xmlns:p14="http://schemas.microsoft.com/office/powerpoint/2010/main" val="26877618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49FDA8-EB3A-4AC6-B109-69668417B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22/40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Kto jest uznawany za założyciela zespołu klasztornego na Świętym Krzyżu?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3D01D54-A463-4C87-885C-07C2DF9CD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  <a:r>
              <a:rPr lang="pl-PL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benedyktyni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2385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0D2565-9A8B-4951-A4C7-0BE85A6E0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23/40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W jakim świętokrzyskim mieście znajduje się Muzeum Przyrody i Techniki im. Jana Pazdura?</a:t>
            </a:r>
            <a:endParaRPr lang="pl-PL" b="1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05FA67D-F9D2-4E7C-A792-0B2D0D601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w Kielcach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w Tokarni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w Bałtowie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w Starachowicach</a:t>
            </a:r>
          </a:p>
        </p:txBody>
      </p:sp>
    </p:spTree>
    <p:extLst>
      <p:ext uri="{BB962C8B-B14F-4D97-AF65-F5344CB8AC3E}">
        <p14:creationId xmlns:p14="http://schemas.microsoft.com/office/powerpoint/2010/main" val="11019068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B9C8D5-9D78-493F-86B4-FB33549BA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23/40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W jakim świętokrzyskim mieście znajduje się Muzeum Przyrody i Techniki im. Jana Pazdura?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8CCBD7C-CA5D-4CCA-8BBD-F52621B04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r>
              <a:rPr lang="pl-PL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w Starachowicach</a:t>
            </a:r>
          </a:p>
        </p:txBody>
      </p:sp>
    </p:spTree>
    <p:extLst>
      <p:ext uri="{BB962C8B-B14F-4D97-AF65-F5344CB8AC3E}">
        <p14:creationId xmlns:p14="http://schemas.microsoft.com/office/powerpoint/2010/main" val="37919188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28712B-0E4B-4FCA-8440-F45B5C273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24/40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Ile oddziałów ma Muzeum Wsi Kieleckiej?</a:t>
            </a:r>
            <a:endParaRPr lang="pl-PL" b="1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0C13500-8375-4CD6-B05F-E10DDD35E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dwa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cztery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sześć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trzy</a:t>
            </a:r>
          </a:p>
        </p:txBody>
      </p:sp>
    </p:spTree>
    <p:extLst>
      <p:ext uri="{BB962C8B-B14F-4D97-AF65-F5344CB8AC3E}">
        <p14:creationId xmlns:p14="http://schemas.microsoft.com/office/powerpoint/2010/main" val="25401870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75C8B9-FF77-44A8-BB12-A07005449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24/40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Ile oddziałów ma Muzeum Wsi Kieleckiej?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BBF706C-571F-45DD-B695-886909969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  <a:r>
              <a:rPr lang="pl-PL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cztery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296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73258F-141A-4B71-B6BC-2665F8867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2/40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Ile powiatów (w tym miast na prawach powiatów) obejmuje województwo świętokrzyskie?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B5CA08B-532E-404B-B8A2-D88176BE0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  <a:r>
              <a:rPr lang="pl-PL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14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4911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7198FE-89F0-4ECC-A073-5232B6A72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25/40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Jaką powierzchnie ma Świętokrzyski Park Narodowy?</a:t>
            </a:r>
            <a:endParaRPr lang="pl-PL" b="1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DDBB96-2FBA-42AA-A351-8F0F95865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ok. 76 ha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ok. 57 ha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ok. 20 ha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ok. 32 ha</a:t>
            </a:r>
          </a:p>
        </p:txBody>
      </p:sp>
    </p:spTree>
    <p:extLst>
      <p:ext uri="{BB962C8B-B14F-4D97-AF65-F5344CB8AC3E}">
        <p14:creationId xmlns:p14="http://schemas.microsoft.com/office/powerpoint/2010/main" val="8011248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EA653A-3263-4092-9656-49C9D24B0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25/40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Jaką powierzchnie ma Świętokrzyski Park Narodowy?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F3D7CC9-0D36-47C0-AA88-6B11D89E4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  <a:r>
              <a:rPr lang="pl-PL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ok. 76 ha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0726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4164DC-98F2-4DFC-A5C4-ADFBC7F1E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26/40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Wyjątkowy krzemień znajdowany w pobliżu Krzemionek Opatowskich i Ziemi Sandomierskiej to:</a:t>
            </a:r>
            <a:endParaRPr lang="pl-PL" b="1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08CD6F6-AD64-4466-A61A-8AF60DC90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krzemień czekoladowy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krzemień rubinowy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krzemień pasiasty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krzemień świeciechowski</a:t>
            </a:r>
          </a:p>
        </p:txBody>
      </p:sp>
    </p:spTree>
    <p:extLst>
      <p:ext uri="{BB962C8B-B14F-4D97-AF65-F5344CB8AC3E}">
        <p14:creationId xmlns:p14="http://schemas.microsoft.com/office/powerpoint/2010/main" val="42529913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8C845E-B6F2-4591-9113-5022DC346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26/40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Wyjątkowy krzemień znajdowany w pobliżu Krzemionek Opatowskich i Ziemi Sandomierskiej to: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E62518F-3363-4B2F-8903-A2A76E4B9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  <a:r>
              <a:rPr lang="pl-PL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krzemień pasiasty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1975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F540A7-9161-4C92-AFED-BC68DC3A0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FFFFFF"/>
                </a:solidFill>
                <a:latin typeface="Times New Roman" panose="02020603050405020304" pitchFamily="18" charset="0"/>
              </a:rPr>
              <a:t>Pytanie 27/40</a:t>
            </a:r>
            <a:b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Muzeum w </a:t>
            </a:r>
            <a:r>
              <a:rPr lang="pl-PL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Skarżysku-Kamiennej</a:t>
            </a:r>
            <a:r>
              <a:rPr lang="pl-PL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w którym zobaczyć możemy jedną z największych kolekcji eksponatów wojskowych, w tym pojazdy opancerzone, samoloty i okręty to:</a:t>
            </a:r>
            <a:endParaRPr lang="pl-PL" b="1" i="0" u="none" strike="noStrike" baseline="0" dirty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CC8E124-5C94-4B6C-B160-AADE0B7EC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Muzeum Wojska Polskiego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Muzeum Militariów Rzeczpospolitej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Muzeum im. Józega Piłsudskiego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Muzeum Orła Białego</a:t>
            </a:r>
          </a:p>
        </p:txBody>
      </p:sp>
    </p:spTree>
    <p:extLst>
      <p:ext uri="{BB962C8B-B14F-4D97-AF65-F5344CB8AC3E}">
        <p14:creationId xmlns:p14="http://schemas.microsoft.com/office/powerpoint/2010/main" val="14026241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F753B8-842B-44DF-9F76-FC7392899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27/40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Muzeum w Skarżysku-Kamiennej, w którym zobaczyć możemy jedną z największych kolekcji eksponatów wojskowych, w tym pojazdy opancerzone, samoloty i okręty to: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DFE8F35-78BA-402B-BFB2-8E6BFBAB1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r>
              <a:rPr lang="pl-PL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Muzeum Orła Białego</a:t>
            </a:r>
          </a:p>
        </p:txBody>
      </p:sp>
    </p:spTree>
    <p:extLst>
      <p:ext uri="{BB962C8B-B14F-4D97-AF65-F5344CB8AC3E}">
        <p14:creationId xmlns:p14="http://schemas.microsoft.com/office/powerpoint/2010/main" val="13780828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302D14-60A3-4D06-9CAB-4808E1813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28/40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6 lipca 2019 roku Krzemionki Opatowskie zostały wpisane na listę:</a:t>
            </a:r>
            <a:endParaRPr lang="pl-PL" b="1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17BEE3A-7B9A-49E9-A640-EA7F63B34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Pomników Przyrody IV RP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światowego dziedzictwa UNESCO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obiektów Natura 2000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rezerwatów przyrody Świętokrzyskiego Parku Narodowego</a:t>
            </a:r>
          </a:p>
        </p:txBody>
      </p:sp>
    </p:spTree>
    <p:extLst>
      <p:ext uri="{BB962C8B-B14F-4D97-AF65-F5344CB8AC3E}">
        <p14:creationId xmlns:p14="http://schemas.microsoft.com/office/powerpoint/2010/main" val="35498629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2D543C-3BE9-46AF-8B51-4D2D7FCBB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28/40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6 lipca 2019 roku Krzemionki Opatowskie zostały wpisane na listę: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7634033-57E3-453C-BAFD-F6DBA26A8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  <a:r>
              <a:rPr lang="pl-PL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światowego dziedzictwa UNESCO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8639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8C37E1-641A-45C5-A383-B5DE81B81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29/40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Gdzie według legend spotykały się świętokrzyskie czarownice?</a:t>
            </a:r>
            <a:endParaRPr lang="pl-PL" b="1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8B13D83-A841-46FA-89B0-6619CE3D7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na Łysej Górze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na zamku w Sandomierzu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w Tokarni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w Bodzentynie</a:t>
            </a:r>
          </a:p>
        </p:txBody>
      </p:sp>
    </p:spTree>
    <p:extLst>
      <p:ext uri="{BB962C8B-B14F-4D97-AF65-F5344CB8AC3E}">
        <p14:creationId xmlns:p14="http://schemas.microsoft.com/office/powerpoint/2010/main" val="17611229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4AB789-DF83-4C5E-B7B7-4D35B4558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29/40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Gdzie według legend spotykały się świętokrzyskie czarownice?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BF01F84-CF41-4086-A9AC-D454A0754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  <a:r>
              <a:rPr lang="pl-PL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na Łysej Górze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190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D52092-AD22-4793-8F94-8D601B974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3/40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Ile gmin obejmuje województwo świętokrzyskie?</a:t>
            </a:r>
            <a:endParaRPr lang="pl-PL" b="1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D7C90FF-44CE-448B-BFB4-7FA9758A2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110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102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124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98</a:t>
            </a:r>
          </a:p>
        </p:txBody>
      </p:sp>
    </p:spTree>
    <p:extLst>
      <p:ext uri="{BB962C8B-B14F-4D97-AF65-F5344CB8AC3E}">
        <p14:creationId xmlns:p14="http://schemas.microsoft.com/office/powerpoint/2010/main" val="919668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869AA5-CE0B-4B55-B348-63BF118C7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30/40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Jak nazywały się spotkania świętokrzyskich czarownic?</a:t>
            </a:r>
            <a:endParaRPr lang="pl-PL" b="1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0AE3C94-B14B-4592-8B77-13551507C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zebranie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schacka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sabat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zjazd</a:t>
            </a:r>
          </a:p>
        </p:txBody>
      </p:sp>
    </p:spTree>
    <p:extLst>
      <p:ext uri="{BB962C8B-B14F-4D97-AF65-F5344CB8AC3E}">
        <p14:creationId xmlns:p14="http://schemas.microsoft.com/office/powerpoint/2010/main" val="24818599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6E7B86-C52C-4CDD-8EF9-3AEBDFA74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30/40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Jak nazywały się spotkania świętokrzyskich czarownic?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0F07353-F1C7-4C0E-97EC-9916AF22A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  <a:r>
              <a:rPr lang="pl-PL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sabat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7463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5C1EE6-68B4-4133-A9E7-F55B2FC8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31/40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Z jaką świętokrzyską miejscowością związana jest legenda zbója Kaka?</a:t>
            </a:r>
            <a:endParaRPr lang="pl-PL" b="1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D8075CC-7781-4260-B508-72768C00C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z Końskimi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z Kielcami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z Koprzywnicą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z Kakoninem</a:t>
            </a:r>
          </a:p>
        </p:txBody>
      </p:sp>
    </p:spTree>
    <p:extLst>
      <p:ext uri="{BB962C8B-B14F-4D97-AF65-F5344CB8AC3E}">
        <p14:creationId xmlns:p14="http://schemas.microsoft.com/office/powerpoint/2010/main" val="21950438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A28846-321C-45E8-8FAF-80A6B02BA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31/40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Z jaką świętokrzyską miejscowością związana jest legenda zbója Kaka?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D202366-A6A3-4ED0-B8EB-B2F3D76B0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r>
              <a:rPr lang="pl-PL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z Kakoninem</a:t>
            </a:r>
          </a:p>
        </p:txBody>
      </p:sp>
    </p:spTree>
    <p:extLst>
      <p:ext uri="{BB962C8B-B14F-4D97-AF65-F5344CB8AC3E}">
        <p14:creationId xmlns:p14="http://schemas.microsoft.com/office/powerpoint/2010/main" val="1527180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99601A-F231-4252-992A-524B490D8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32/40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Z jaką świętokrzyską miejscowością związana jest legenda o Hilarym Mali?</a:t>
            </a:r>
            <a:endParaRPr lang="pl-PL" b="1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3405DD6-229A-405D-BE07-35F19F93C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z Kielcami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ze Starachowicami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z Sandomierzem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z Nową Słupią</a:t>
            </a:r>
          </a:p>
        </p:txBody>
      </p:sp>
    </p:spTree>
    <p:extLst>
      <p:ext uri="{BB962C8B-B14F-4D97-AF65-F5344CB8AC3E}">
        <p14:creationId xmlns:p14="http://schemas.microsoft.com/office/powerpoint/2010/main" val="31221362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F1C9BA-1C69-43CE-B5C8-440FF1132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32/40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Z jaką świętokrzyską miejscowością związana jest legenda o Hilarym Mali?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56E8FF8-2ECA-4942-9B3E-2A50A655C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  <a:r>
              <a:rPr lang="pl-PL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z Kielcami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8881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242A4C-9634-431E-B560-2D7A1D8A3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33/40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Jak na imię miał główny bohater świętorkzyskiej legendy, któremu pękło serce przez utraconą miłość?</a:t>
            </a:r>
            <a:endParaRPr lang="pl-PL" b="1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B6B31EC-2B15-47CD-988C-2CAB0FAF7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Cypisek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Witosław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Witold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Mieszko</a:t>
            </a:r>
          </a:p>
        </p:txBody>
      </p:sp>
    </p:spTree>
    <p:extLst>
      <p:ext uri="{BB962C8B-B14F-4D97-AF65-F5344CB8AC3E}">
        <p14:creationId xmlns:p14="http://schemas.microsoft.com/office/powerpoint/2010/main" val="17300889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B105B7-8E85-4E3F-8310-DF33D23DA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33/40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Jak na imię miał główny bohater świętorkzyskiej legendy, któremu pękło serce przez utraconą miłość?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D9F7FB1-041D-4396-86B0-ADC589A88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  <a:r>
              <a:rPr lang="pl-PL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Witosław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1160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2FA4AE-7765-4314-B298-2AE6B87CA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34/40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Gdzie w świętokrzyskim zjaduje się najbardziej znany park etnograficzny?</a:t>
            </a:r>
            <a:endParaRPr lang="pl-PL" b="1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A83A34D-3AC1-4E71-A669-1BECA21D9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w Nowej Słupi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w Bodzentynie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w Tokarni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w Ostrowcu Świętokrzyskim</a:t>
            </a:r>
          </a:p>
        </p:txBody>
      </p:sp>
    </p:spTree>
    <p:extLst>
      <p:ext uri="{BB962C8B-B14F-4D97-AF65-F5344CB8AC3E}">
        <p14:creationId xmlns:p14="http://schemas.microsoft.com/office/powerpoint/2010/main" val="135030488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857E6B-BEC7-470D-8DDD-923929914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34/40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Gdzie w świętokrzyskim zjaduje się najbardziej znany park etnograficzny?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484076F-C559-4EF1-B79B-94C8A963D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  <a:r>
              <a:rPr lang="pl-PL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w Tokarni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366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1299A1-8BA2-4A6A-B11B-1299543A8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3/40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Ile gmin obejmuje województwo świętokrzyskie?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D831575-A9BC-49C9-A052-386C84330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  <a:r>
              <a:rPr lang="pl-PL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102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92821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BB077C-2286-417A-AE7A-A7A50ED20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35/40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Przez jakie zwierze książe Emeryk zgubił się podczas polowania w świętokrzyskiej puszczy?</a:t>
            </a:r>
            <a:endParaRPr lang="pl-PL" b="1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F0E2803-D3AA-43B7-BCAB-6825E0C70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Sarne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Dzika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Kuropatwe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Jelenia</a:t>
            </a:r>
          </a:p>
        </p:txBody>
      </p:sp>
    </p:spTree>
    <p:extLst>
      <p:ext uri="{BB962C8B-B14F-4D97-AF65-F5344CB8AC3E}">
        <p14:creationId xmlns:p14="http://schemas.microsoft.com/office/powerpoint/2010/main" val="295120996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04532E-2350-423C-B0F2-BF3B35FED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35/40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Przez jakie zwierze książe Emeryk zgubił się podczas polowania w świętokrzyskiej puszczy?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FB1DF04-740E-4F1A-8ACE-A7D34B757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r>
              <a:rPr lang="pl-PL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Jelenia</a:t>
            </a:r>
          </a:p>
        </p:txBody>
      </p:sp>
    </p:spTree>
    <p:extLst>
      <p:ext uri="{BB962C8B-B14F-4D97-AF65-F5344CB8AC3E}">
        <p14:creationId xmlns:p14="http://schemas.microsoft.com/office/powerpoint/2010/main" val="334298389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03528B-5CCD-41EE-B512-055A3E49E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36/40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Jaka zupa jest symbolem świętokrzyskiej kuchni?</a:t>
            </a:r>
            <a:endParaRPr lang="pl-PL" b="1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3CB98FA-8260-403C-8C00-1E6C85611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barszcz ukraiński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zalewajka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żurek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krupnik</a:t>
            </a:r>
          </a:p>
        </p:txBody>
      </p:sp>
    </p:spTree>
    <p:extLst>
      <p:ext uri="{BB962C8B-B14F-4D97-AF65-F5344CB8AC3E}">
        <p14:creationId xmlns:p14="http://schemas.microsoft.com/office/powerpoint/2010/main" val="7815059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0D108A-24F0-4BF3-AE0E-ADD0614A9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36/40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Jaka zupa jest symbolem świętokrzyskiej kuchni?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0904282-1D98-4002-8CCA-8FE9F8B88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  <a:r>
              <a:rPr lang="pl-PL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zalewajka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50121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A9D2E7-981B-4500-AFA9-680A17824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37/40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Gdzie w świętokrzyskim znajduje się Centrum Neandertalczyka?</a:t>
            </a:r>
            <a:endParaRPr lang="pl-PL" b="1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4CE494D-8CFE-41FC-9337-64A9C25E2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w Podzamczu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w Ujeździe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w Jaskini Raj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w Nowej Słupi</a:t>
            </a:r>
          </a:p>
        </p:txBody>
      </p:sp>
    </p:spTree>
    <p:extLst>
      <p:ext uri="{BB962C8B-B14F-4D97-AF65-F5344CB8AC3E}">
        <p14:creationId xmlns:p14="http://schemas.microsoft.com/office/powerpoint/2010/main" val="87698488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59CBB9-9388-422B-89E5-A4F2CACF5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37/40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Gdzie w świętokrzyskim znajduje się Centrum Neandertalczyka?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1AEC30B-1F05-41E2-8F25-F5E091AA0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  <a:r>
              <a:rPr lang="pl-PL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w Jaskini Raj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33463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B9ECC1-6C48-4AFD-AF80-DF1C7A26A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38/40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Jaka jaskinia w świętokrzyskim kojarzona jest z diabłami z ludowych legend?</a:t>
            </a:r>
            <a:endParaRPr lang="pl-PL" b="1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87019E6-7336-4A56-91FC-6E8B0A5A5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Jaskinia Raj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Jaskinia Odkrywców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Jaskinia na Kadzielni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Jaskinia Piekło</a:t>
            </a:r>
          </a:p>
        </p:txBody>
      </p:sp>
    </p:spTree>
    <p:extLst>
      <p:ext uri="{BB962C8B-B14F-4D97-AF65-F5344CB8AC3E}">
        <p14:creationId xmlns:p14="http://schemas.microsoft.com/office/powerpoint/2010/main" val="9607391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5BCE7F-E1BC-4A1D-B87B-03161E95B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38/40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Jaka jaskinia w świętokrzyskim kojarzona jest z diabłami z ludowych legend?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1CBEA2B-4E2C-4046-A940-6F43F3798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r>
              <a:rPr lang="pl-PL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Jaskinia Piekło</a:t>
            </a:r>
          </a:p>
        </p:txBody>
      </p:sp>
    </p:spTree>
    <p:extLst>
      <p:ext uri="{BB962C8B-B14F-4D97-AF65-F5344CB8AC3E}">
        <p14:creationId xmlns:p14="http://schemas.microsoft.com/office/powerpoint/2010/main" val="258388395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D8FC01-A57A-45B5-9270-EFD1AD5D2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39/40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Jakie jezioro jest największe w województwie świętokrzyskim?</a:t>
            </a:r>
            <a:endParaRPr lang="pl-PL" b="1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0642E37-6854-44F6-827F-64E32F211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Chańcza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Mójcza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Szmaragdowe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Sielpia</a:t>
            </a:r>
          </a:p>
        </p:txBody>
      </p:sp>
    </p:spTree>
    <p:extLst>
      <p:ext uri="{BB962C8B-B14F-4D97-AF65-F5344CB8AC3E}">
        <p14:creationId xmlns:p14="http://schemas.microsoft.com/office/powerpoint/2010/main" val="58121097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C4DF82-D00B-4BCE-B4B5-21D0C236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39/40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Jakie jezioro jest największe w województwie świętokrzyskim?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20CA577-2F28-432F-A844-13B625DD8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  <a:r>
              <a:rPr lang="pl-PL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Chańcza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547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CF3279-97F7-4222-B60D-A32FBBD4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4/40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Ile miast znajduje się na terenie województwa świętokrzyskiego?</a:t>
            </a:r>
            <a:endParaRPr lang="pl-PL" b="1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8FCECB-D852-4DD4-A85E-4A7040D54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53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45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65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43</a:t>
            </a:r>
          </a:p>
        </p:txBody>
      </p:sp>
    </p:spTree>
    <p:extLst>
      <p:ext uri="{BB962C8B-B14F-4D97-AF65-F5344CB8AC3E}">
        <p14:creationId xmlns:p14="http://schemas.microsoft.com/office/powerpoint/2010/main" val="378991118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8B534A-9341-4677-A2EE-1A7E3D685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40/40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Ile parków narodowych znajduje się w województwie świętokrzyskim?</a:t>
            </a:r>
            <a:endParaRPr lang="pl-PL" b="1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0C366FF-E8C3-4981-B272-CF342F807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trzy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jeden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pięć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dwa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95910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8B534A-9341-4677-A2EE-1A7E3D685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40/40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Ile parków narodowych znajduje się w województwie świętokrzyskim?</a:t>
            </a:r>
            <a:endParaRPr lang="pl-PL" b="1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0C366FF-E8C3-4981-B272-CF342F807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 dirty="0">
                <a:solidFill>
                  <a:srgbClr val="FFFFFF"/>
                </a:solidFill>
                <a:latin typeface="Times New Roman" panose="02020603050405020304" pitchFamily="18" charset="0"/>
              </a:rPr>
              <a:t>A.	 </a:t>
            </a:r>
          </a:p>
          <a:p>
            <a:pPr marR="0" lvl="0" rtl="0"/>
            <a:r>
              <a:rPr lang="pl-PL" b="0" i="0" u="none" strike="noStrike" baseline="0" dirty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  <a:r>
              <a:rPr lang="pl-PL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jeden</a:t>
            </a:r>
          </a:p>
          <a:p>
            <a:pPr marR="0" lvl="0" rtl="0"/>
            <a:r>
              <a:rPr lang="pl-PL" b="0" i="0" u="none" strike="noStrike" baseline="0" dirty="0">
                <a:solidFill>
                  <a:srgbClr val="FFFFFF"/>
                </a:solidFill>
                <a:latin typeface="Times New Roman" panose="02020603050405020304" pitchFamily="18" charset="0"/>
              </a:rPr>
              <a:t>C.	 </a:t>
            </a:r>
          </a:p>
          <a:p>
            <a:pPr marR="0" lvl="0" rtl="0"/>
            <a:r>
              <a:rPr lang="pl-PL" b="0" i="0" u="none" strike="noStrike" baseline="0" dirty="0">
                <a:solidFill>
                  <a:srgbClr val="FFFFFF"/>
                </a:solidFill>
                <a:latin typeface="Times New Roman" panose="02020603050405020304" pitchFamily="18" charset="0"/>
              </a:rPr>
              <a:t>D.	 </a:t>
            </a:r>
          </a:p>
        </p:txBody>
      </p:sp>
    </p:spTree>
    <p:extLst>
      <p:ext uri="{BB962C8B-B14F-4D97-AF65-F5344CB8AC3E}">
        <p14:creationId xmlns:p14="http://schemas.microsoft.com/office/powerpoint/2010/main" val="75371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41827B-311E-4E36-95E1-49E14145B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4/40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Ile miast znajduje się na terenie województwa świętokrzyskiego?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F983C81-5A3D-41A0-B7FC-9C8F05145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</a:t>
            </a:r>
            <a:r>
              <a:rPr lang="pl-PL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24844630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QA" val="B"/>
</p:tagLst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1421</TotalTime>
  <Words>2534</Words>
  <Application>Microsoft Office PowerPoint</Application>
  <PresentationFormat>Panoramiczny</PresentationFormat>
  <Paragraphs>405</Paragraphs>
  <Slides>81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81</vt:i4>
      </vt:variant>
    </vt:vector>
  </HeadingPairs>
  <TitlesOfParts>
    <vt:vector size="87" baseType="lpstr">
      <vt:lpstr>Arial</vt:lpstr>
      <vt:lpstr>Calibri</vt:lpstr>
      <vt:lpstr>Times New Roman</vt:lpstr>
      <vt:lpstr>Trebuchet MS</vt:lpstr>
      <vt:lpstr>Wingdings 3</vt:lpstr>
      <vt:lpstr>Faseta</vt:lpstr>
      <vt:lpstr>Województwo Świętokrzyskie</vt:lpstr>
      <vt:lpstr>Pytanie 1/40  Jaką powierzchnie obejmuje województwo świętokrzyskie?</vt:lpstr>
      <vt:lpstr>Pytanie 1/40  Jaką powierzchnie obejmuje województwo świętokrzyskie?</vt:lpstr>
      <vt:lpstr>Pytanie 2/40  Ile powiatów (w tym miast na prawach powiatów) obejmuje województwo świętokrzyskie?</vt:lpstr>
      <vt:lpstr>Pytanie 2/40  Ile powiatów (w tym miast na prawach powiatów) obejmuje województwo świętokrzyskie?</vt:lpstr>
      <vt:lpstr>Pytanie 3/40  Ile gmin obejmuje województwo świętokrzyskie?</vt:lpstr>
      <vt:lpstr>Pytanie 3/40  Ile gmin obejmuje województwo świętokrzyskie?</vt:lpstr>
      <vt:lpstr>Pytanie 4/40  Ile miast znajduje się na terenie województwa świętokrzyskiego?</vt:lpstr>
      <vt:lpstr>Pytanie 4/40  Ile miast znajduje się na terenie województwa świętokrzyskiego?</vt:lpstr>
      <vt:lpstr>Pytanie 5/40  Ile gmin wiejskich obejmuje województwo świętokrzyskie?</vt:lpstr>
      <vt:lpstr>Pytanie 5/40  Ile gmin wiejskich obejmuje województwo świętokrzyskie?</vt:lpstr>
      <vt:lpstr>Pytanie 6/40  Jakie zwierze znajduje się w herbie województwa świętokrzyskiego?</vt:lpstr>
      <vt:lpstr>Pytanie 6/40  Jakie zwierze znajduje się w herbie województwa świętokrzyskiego?</vt:lpstr>
      <vt:lpstr>Pytanie 7/40  Ile parków krajobrazowych w pełni znajduje się w województwie świętokrzyskim?</vt:lpstr>
      <vt:lpstr>Pytanie 7/40  Ile parków krajobrazowych w pełni znajduje się w województwie świętokrzyskim?</vt:lpstr>
      <vt:lpstr>Pytanie 8/40  Który kielecki rezerwat przyrody ma największą powierzchnię?</vt:lpstr>
      <vt:lpstr>Pytanie 8/40  Który kielecki rezerwat przyrody ma największą powierzchnię?</vt:lpstr>
      <vt:lpstr>Pytanie 9/40  Ile rezerwatów przyrody znajduje się w Kielcach?</vt:lpstr>
      <vt:lpstr>Pytanie 9/40  Ile rezerwatów przyrody znajduje się w Kielcach?</vt:lpstr>
      <vt:lpstr>Pytanie 10/40  W którym rezerwacie w województwie świętokrzyskim zimą możemy obserwować lodowy wodospad?</vt:lpstr>
      <vt:lpstr>Pytanie 10/40  W którym rezerwacie w województwie świętokrzyskim zimą możemy obserwować lodowy wodospad?</vt:lpstr>
      <vt:lpstr>Pytanie 11/40  Które ze świętokrzyskich miast jest najbardziej powiązane z postacią serialowego księdza detektywa?</vt:lpstr>
      <vt:lpstr>Pytanie 11/40  Które ze świętokrzyskich miast jest najbardziej powiązane z postacią serialowego księdza detektywa?</vt:lpstr>
      <vt:lpstr>Pytanie 12/40  W której świętokrzyskiej miejscowości znajduje się zamek gdzie zrealizowano część zdjęć do polskiego serialu "Czarne Chmury"?</vt:lpstr>
      <vt:lpstr>Pytanie 12/40  W której świętokrzyskiej miejscowości znajduje się zamek gdzie zrealizowano część zdjęć do polskiego serialu "Czarne Chmury"?</vt:lpstr>
      <vt:lpstr>Pytanie 13/40  Który z laureatów Nagrody Nobla otrzymał od narodu polskiego w darze posiadłość w świętokrzyskiem?</vt:lpstr>
      <vt:lpstr>Pytanie 13/40  Który z laureatów Nagrody Nobla otrzymał od narodu polskiego w darze posiadłość w świętokrzyskiem?</vt:lpstr>
      <vt:lpstr>Pytanie 14/40  Jakiego koloru jest Główny Szlak Świętokrzyskie im. Edmunda Massalskiego?</vt:lpstr>
      <vt:lpstr>Pytanie 14/40  Jakiego koloru jest Główny Szlak Świętokrzyskie im. Edmunda Massalskiego?</vt:lpstr>
      <vt:lpstr>Pytanie 15/40  Który z wymienionych szczytów jest najwyższy?</vt:lpstr>
      <vt:lpstr>Pytanie 15/40  Który z wymienionych szczytów jest najwyższy?</vt:lpstr>
      <vt:lpstr>Pytanie 16/40  Który z klubów sportowych nie pochodzi ze świętokrzyskiego?</vt:lpstr>
      <vt:lpstr>Pytanie 16/40  Który z klubów sportowych nie pochodzi ze świętokrzyskiego?</vt:lpstr>
      <vt:lpstr>Pytanie 17/40  Gdzie pojedziemy chcąc w świętokrzyskim zobaczyć dinozaury?</vt:lpstr>
      <vt:lpstr>Pytanie 17/40  Gdzie pojedziemy chcąc w świętokrzyskim zobaczyć dinozaury?</vt:lpstr>
      <vt:lpstr>Pytanie 18/40  Gdzie w świętokrzyskim znajduje się najbardziej znana osada średniowieczna?</vt:lpstr>
      <vt:lpstr>Pytanie 18/40  Gdzie w świętokrzyskim znajduje się najbardziej znana osada średniowieczna?</vt:lpstr>
      <vt:lpstr>Pytanie 19/40  Jaka kopalnia znajduje się w świętokrzyskich Krzemionkach?</vt:lpstr>
      <vt:lpstr>Pytanie 19/40  Jaka kopalnia znajduje się w świętokrzyskich Krzemionkach?</vt:lpstr>
      <vt:lpstr>Pytanie 20/40  Na jakim zamku straszy legendarny duch królowej Bony?</vt:lpstr>
      <vt:lpstr>Pytanie 20/40  Na jakim zamku straszy legendarny duch królowej Bony?</vt:lpstr>
      <vt:lpstr>Pytanie 21/40  Jaka relikwia znajduje się w Nowej Słupi?</vt:lpstr>
      <vt:lpstr>Pytanie 21/40  Jaka relikwia znajduje się w Nowej Słupi?</vt:lpstr>
      <vt:lpstr>Pytanie 22/40  Kto jest uznawany za założyciela zespołu klasztornego na Świętym Krzyżu?</vt:lpstr>
      <vt:lpstr>Pytanie 22/40  Kto jest uznawany za założyciela zespołu klasztornego na Świętym Krzyżu?</vt:lpstr>
      <vt:lpstr>Pytanie 23/40  W jakim świętokrzyskim mieście znajduje się Muzeum Przyrody i Techniki im. Jana Pazdura?</vt:lpstr>
      <vt:lpstr>Pytanie 23/40  W jakim świętokrzyskim mieście znajduje się Muzeum Przyrody i Techniki im. Jana Pazdura?</vt:lpstr>
      <vt:lpstr>Pytanie 24/40  Ile oddziałów ma Muzeum Wsi Kieleckiej?</vt:lpstr>
      <vt:lpstr>Pytanie 24/40  Ile oddziałów ma Muzeum Wsi Kieleckiej?</vt:lpstr>
      <vt:lpstr>Pytanie 25/40  Jaką powierzchnie ma Świętokrzyski Park Narodowy?</vt:lpstr>
      <vt:lpstr>Pytanie 25/40  Jaką powierzchnie ma Świętokrzyski Park Narodowy?</vt:lpstr>
      <vt:lpstr>Pytanie 26/40  Wyjątkowy krzemień znajdowany w pobliżu Krzemionek Opatowskich i Ziemi Sandomierskiej to:</vt:lpstr>
      <vt:lpstr>Pytanie 26/40  Wyjątkowy krzemień znajdowany w pobliżu Krzemionek Opatowskich i Ziemi Sandomierskiej to:</vt:lpstr>
      <vt:lpstr>Pytanie 27/40  Muzeum w Skarżysku-Kamiennej, w którym zobaczyć możemy jedną z największych kolekcji eksponatów wojskowych, w tym pojazdy opancerzone, samoloty i okręty to:</vt:lpstr>
      <vt:lpstr>Pytanie 27/40  Muzeum w Skarżysku-Kamiennej, w którym zobaczyć możemy jedną z największych kolekcji eksponatów wojskowych, w tym pojazdy opancerzone, samoloty i okręty to:</vt:lpstr>
      <vt:lpstr>Pytanie 28/40  6 lipca 2019 roku Krzemionki Opatowskie zostały wpisane na listę:</vt:lpstr>
      <vt:lpstr>Pytanie 28/40  6 lipca 2019 roku Krzemionki Opatowskie zostały wpisane na listę:</vt:lpstr>
      <vt:lpstr>Pytanie 29/40  Gdzie według legend spotykały się świętokrzyskie czarownice?</vt:lpstr>
      <vt:lpstr>Pytanie 29/40  Gdzie według legend spotykały się świętokrzyskie czarownice?</vt:lpstr>
      <vt:lpstr>Pytanie 30/40  Jak nazywały się spotkania świętokrzyskich czarownic?</vt:lpstr>
      <vt:lpstr>Pytanie 30/40  Jak nazywały się spotkania świętokrzyskich czarownic?</vt:lpstr>
      <vt:lpstr>Pytanie 31/40  Z jaką świętokrzyską miejscowością związana jest legenda zbója Kaka?</vt:lpstr>
      <vt:lpstr>Pytanie 31/40  Z jaką świętokrzyską miejscowością związana jest legenda zbója Kaka?</vt:lpstr>
      <vt:lpstr>Pytanie 32/40  Z jaką świętokrzyską miejscowością związana jest legenda o Hilarym Mali?</vt:lpstr>
      <vt:lpstr>Pytanie 32/40  Z jaką świętokrzyską miejscowością związana jest legenda o Hilarym Mali?</vt:lpstr>
      <vt:lpstr>Pytanie 33/40  Jak na imię miał główny bohater świętorkzyskiej legendy, któremu pękło serce przez utraconą miłość?</vt:lpstr>
      <vt:lpstr>Pytanie 33/40  Jak na imię miał główny bohater świętorkzyskiej legendy, któremu pękło serce przez utraconą miłość?</vt:lpstr>
      <vt:lpstr>Pytanie 34/40  Gdzie w świętokrzyskim zjaduje się najbardziej znany park etnograficzny?</vt:lpstr>
      <vt:lpstr>Pytanie 34/40  Gdzie w świętokrzyskim zjaduje się najbardziej znany park etnograficzny?</vt:lpstr>
      <vt:lpstr>Pytanie 35/40  Przez jakie zwierze książe Emeryk zgubił się podczas polowania w świętokrzyskiej puszczy?</vt:lpstr>
      <vt:lpstr>Pytanie 35/40  Przez jakie zwierze książe Emeryk zgubił się podczas polowania w świętokrzyskiej puszczy?</vt:lpstr>
      <vt:lpstr>Pytanie 36/40  Jaka zupa jest symbolem świętokrzyskiej kuchni?</vt:lpstr>
      <vt:lpstr>Pytanie 36/40  Jaka zupa jest symbolem świętokrzyskiej kuchni?</vt:lpstr>
      <vt:lpstr>Pytanie 37/40  Gdzie w świętokrzyskim znajduje się Centrum Neandertalczyka?</vt:lpstr>
      <vt:lpstr>Pytanie 37/40  Gdzie w świętokrzyskim znajduje się Centrum Neandertalczyka?</vt:lpstr>
      <vt:lpstr>Pytanie 38/40  Jaka jaskinia w świętokrzyskim kojarzona jest z diabłami z ludowych legend?</vt:lpstr>
      <vt:lpstr>Pytanie 38/40  Jaka jaskinia w świętokrzyskim kojarzona jest z diabłami z ludowych legend?</vt:lpstr>
      <vt:lpstr>Pytanie 39/40  Jakie jezioro jest największe w województwie świętokrzyskim?</vt:lpstr>
      <vt:lpstr>Pytanie 39/40  Jakie jezioro jest największe w województwie świętokrzyskim?</vt:lpstr>
      <vt:lpstr>Pytanie 40/40  Ile parków narodowych znajduje się w województwie świętokrzyskim?</vt:lpstr>
      <vt:lpstr>Pytanie 40/40  Ile parków narodowych znajduje się w województwie świętokrzyskim?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 Jak nazywają się dwaj nierozłączni przyjaciele Simby? A. Timon i Pumba B. Simon i Rumba C. Limon i Bumba D. Pimon i Tumba</dc:title>
  <dc:creator>Andrzej Kasperkiewicz</dc:creator>
  <cp:lastModifiedBy>Andrzej Kasperkiewicz</cp:lastModifiedBy>
  <cp:revision>15</cp:revision>
  <dcterms:created xsi:type="dcterms:W3CDTF">2022-02-15T11:20:31Z</dcterms:created>
  <dcterms:modified xsi:type="dcterms:W3CDTF">2022-02-18T10:00:18Z</dcterms:modified>
</cp:coreProperties>
</file>