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25" r:id="rId1"/>
  </p:sldMasterIdLst>
  <p:notesMasterIdLst>
    <p:notesMasterId r:id="rId63"/>
  </p:notesMasterIdLst>
  <p:handoutMasterIdLst>
    <p:handoutMasterId r:id="rId64"/>
  </p:handout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0211E44F-5C5A-4E48-B1FD-F9AB94DE0FD8}">
          <p14:sldIdLst>
            <p14:sldId id="29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/>
            <a:t>Quiz składa się </a:t>
          </a:r>
          <a:r>
            <a:rPr lang="pl-PL" b="1" dirty="0" err="1"/>
            <a:t>zpytań</a:t>
          </a:r>
          <a:r>
            <a:rPr lang="pl-PL" b="1" dirty="0"/>
            <a:t> i jest skierowany do wszystkich uczestników wydarzenia</a:t>
          </a:r>
          <a:endParaRPr lang="en-US" b="1" dirty="0"/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/>
            <a:t>Pytania są zamknięte, jednokrotnego wyboru (z jedną poprawną odpowiedzią) </a:t>
          </a:r>
          <a:endParaRPr lang="en-US" b="1" dirty="0"/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/>
            <a:t>Łącznie do zdobycia </a:t>
          </a:r>
          <a:r>
            <a:rPr lang="pl-PL" b="1" dirty="0" err="1"/>
            <a:t>jestpunktów</a:t>
          </a:r>
          <a:r>
            <a:rPr lang="pl-PL" b="1" dirty="0"/>
            <a:t> </a:t>
          </a:r>
          <a:endParaRPr lang="en-US" b="1" dirty="0"/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/>
            <a:t>W przypadku zdobycia takiej samej ilości punktów przez więcej niż jednego uczestnika nastąpi dogrywka</a:t>
          </a:r>
          <a:endParaRPr lang="en-US" b="1" dirty="0"/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97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>
              <a:solidFill>
                <a:schemeClr val="bg1"/>
              </a:solidFill>
            </a:rPr>
            <a:t>Quiz składa się z 30 pytań i jest skierowany do wszystkich uczestników</a:t>
          </a:r>
          <a:endParaRPr lang="en-US" b="1" dirty="0">
            <a:solidFill>
              <a:schemeClr val="bg1"/>
            </a:solidFill>
          </a:endParaRPr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>
              <a:solidFill>
                <a:schemeClr val="bg1"/>
              </a:solidFill>
            </a:rPr>
            <a:t>Pytania są zamknięte, jednokrotnego wyboru (z jedną poprawną odpowiedzią) </a:t>
          </a:r>
          <a:endParaRPr lang="en-US" b="1" dirty="0">
            <a:solidFill>
              <a:schemeClr val="bg1"/>
            </a:solidFill>
          </a:endParaRPr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Łącznie do zdobycia jest 30 punktów </a:t>
          </a:r>
          <a:endParaRPr lang="en-US" b="1" dirty="0">
            <a:solidFill>
              <a:schemeClr val="bg1"/>
            </a:solidFill>
          </a:endParaRPr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>
              <a:solidFill>
                <a:schemeClr val="bg1"/>
              </a:solidFill>
            </a:rPr>
            <a:t>W przypadku zdobycia takiej samej ilości punktów przez więcej niż jednego uczestnika nastąpi dogrywka</a:t>
          </a:r>
          <a:endParaRPr lang="en-US" b="1" dirty="0">
            <a:solidFill>
              <a:schemeClr val="bg1"/>
            </a:solidFill>
          </a:endParaRPr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114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2898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Quiz składa się </a:t>
          </a:r>
          <a:r>
            <a:rPr lang="pl-PL" sz="2100" b="1" kern="1200" dirty="0" err="1"/>
            <a:t>zpytań</a:t>
          </a:r>
          <a:r>
            <a:rPr lang="pl-PL" sz="2100" b="1" kern="1200" dirty="0"/>
            <a:t> i jest skierowany do wszystkich uczestników wydarzenia</a:t>
          </a:r>
          <a:endParaRPr lang="en-US" sz="2100" b="1" kern="1200" dirty="0"/>
        </a:p>
      </dsp:txBody>
      <dsp:txXfrm>
        <a:off x="40780" y="69769"/>
        <a:ext cx="8515108" cy="753819"/>
      </dsp:txXfrm>
    </dsp:sp>
    <dsp:sp modelId="{83A52FCA-5E0F-4BCF-9DBF-0FB126BA965D}">
      <dsp:nvSpPr>
        <dsp:cNvPr id="0" name=""/>
        <dsp:cNvSpPr/>
      </dsp:nvSpPr>
      <dsp:spPr>
        <a:xfrm>
          <a:off x="0" y="92484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383163"/>
                <a:satOff val="-6257"/>
                <a:lumOff val="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83163"/>
                <a:satOff val="-6257"/>
                <a:lumOff val="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Pytania są zamknięte, jednokrotnego wyboru (z jedną poprawną odpowiedzią) </a:t>
          </a:r>
          <a:endParaRPr lang="en-US" sz="2100" b="1" kern="1200" dirty="0"/>
        </a:p>
      </dsp:txBody>
      <dsp:txXfrm>
        <a:off x="40780" y="965629"/>
        <a:ext cx="8515108" cy="753819"/>
      </dsp:txXfrm>
    </dsp:sp>
    <dsp:sp modelId="{90B7061B-26D0-4B21-BE95-930F09C7FC56}">
      <dsp:nvSpPr>
        <dsp:cNvPr id="0" name=""/>
        <dsp:cNvSpPr/>
      </dsp:nvSpPr>
      <dsp:spPr>
        <a:xfrm>
          <a:off x="0" y="182070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766327"/>
                <a:satOff val="-12515"/>
                <a:lumOff val="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6327"/>
                <a:satOff val="-12515"/>
                <a:lumOff val="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Łącznie do zdobycia </a:t>
          </a:r>
          <a:r>
            <a:rPr lang="pl-PL" sz="2100" b="1" kern="1200" dirty="0" err="1"/>
            <a:t>jestpunktów</a:t>
          </a:r>
          <a:r>
            <a:rPr lang="pl-PL" sz="2100" b="1" kern="1200" dirty="0"/>
            <a:t> </a:t>
          </a:r>
          <a:endParaRPr lang="en-US" sz="2100" b="1" kern="1200" dirty="0"/>
        </a:p>
      </dsp:txBody>
      <dsp:txXfrm>
        <a:off x="40780" y="1861489"/>
        <a:ext cx="8515108" cy="753819"/>
      </dsp:txXfrm>
    </dsp:sp>
    <dsp:sp modelId="{BE7F8E2D-BD9E-4357-AC76-274BCA069C05}">
      <dsp:nvSpPr>
        <dsp:cNvPr id="0" name=""/>
        <dsp:cNvSpPr/>
      </dsp:nvSpPr>
      <dsp:spPr>
        <a:xfrm>
          <a:off x="0" y="271656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 przypadku zdobycia takiej samej ilości punktów przez więcej niż jednego uczestnika nastąpi dogrywka</a:t>
          </a:r>
          <a:endParaRPr lang="en-US" sz="2100" b="1" kern="1200" dirty="0"/>
        </a:p>
      </dsp:txBody>
      <dsp:txXfrm>
        <a:off x="40780" y="2757349"/>
        <a:ext cx="8515108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46876"/>
          <a:ext cx="10018367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solidFill>
                <a:schemeClr val="bg1"/>
              </a:solidFill>
            </a:rPr>
            <a:t>Quiz składa się z 30 pytań i jest skierowany do wszystkich uczestników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81782"/>
        <a:ext cx="9948555" cy="645240"/>
      </dsp:txXfrm>
    </dsp:sp>
    <dsp:sp modelId="{83A52FCA-5E0F-4BCF-9DBF-0FB126BA965D}">
      <dsp:nvSpPr>
        <dsp:cNvPr id="0" name=""/>
        <dsp:cNvSpPr/>
      </dsp:nvSpPr>
      <dsp:spPr>
        <a:xfrm>
          <a:off x="0" y="813769"/>
          <a:ext cx="10018367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solidFill>
                <a:schemeClr val="bg1"/>
              </a:solidFill>
            </a:rPr>
            <a:t>Pytania są zamknięte, jednokrotnego wyboru (z jedną poprawną odpowiedzią)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848675"/>
        <a:ext cx="9948555" cy="645240"/>
      </dsp:txXfrm>
    </dsp:sp>
    <dsp:sp modelId="{90B7061B-26D0-4B21-BE95-930F09C7FC56}">
      <dsp:nvSpPr>
        <dsp:cNvPr id="0" name=""/>
        <dsp:cNvSpPr/>
      </dsp:nvSpPr>
      <dsp:spPr>
        <a:xfrm>
          <a:off x="0" y="1580662"/>
          <a:ext cx="10018367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Łącznie do zdobycia jest 30 punktów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1615568"/>
        <a:ext cx="9948555" cy="645240"/>
      </dsp:txXfrm>
    </dsp:sp>
    <dsp:sp modelId="{BE7F8E2D-BD9E-4357-AC76-274BCA069C05}">
      <dsp:nvSpPr>
        <dsp:cNvPr id="0" name=""/>
        <dsp:cNvSpPr/>
      </dsp:nvSpPr>
      <dsp:spPr>
        <a:xfrm>
          <a:off x="0" y="2347554"/>
          <a:ext cx="10018367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solidFill>
                <a:schemeClr val="bg1"/>
              </a:solidFill>
            </a:rPr>
            <a:t>W przypadku zdobycia takiej samej ilości punktów przez więcej niż jednego uczestnika nastąpi dogrywka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2382460"/>
        <a:ext cx="9948555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788891-9A5B-4D39-9E24-A82F09128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A6C996-0B56-4C70-893A-593A2255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8468F-543D-4162-B079-EF57F005E50F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189381-7BB9-4F34-846A-5CAB31DAE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CEA75D-51BA-47B0-AEA7-3182BCE43D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5BEA-A146-4F71-9542-27B22FA0E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889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DA27-545B-4C93-BD88-E575E55A8411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86B5-E44C-440B-ABF3-41FC7CE12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72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D00D0E5-4E08-4657-975A-EC563576B906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E7DC151-E65B-4F8F-A394-8857A0D7B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8E64AF0-E701-4C03-B89F-112574B73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1792D5B-FB5F-4630-A202-247745610F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3275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3969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3882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4664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903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7252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0029-1A93-4B0F-A8F8-FCDE670A315D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4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0D6E2A-E0BB-4D7D-956E-18ACAB3D822E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9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E1C3A-2F7E-4106-8054-0A64A4C5A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944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Zasady Quizu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4B643B-EE0A-4A46-A6EA-02F160EB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622-5725-4236-B216-376920EF615F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2EAD7D-7399-4A85-9A1D-1E0C250F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CA85E1-1D51-40EA-9AA6-F9B930F8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C8BF-A2C3-4EE4-9FCB-FA455234680B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7" name="Shape 239">
            <a:extLst>
              <a:ext uri="{FF2B5EF4-FFF2-40B4-BE49-F238E27FC236}">
                <a16:creationId xmlns:a16="http://schemas.microsoft.com/office/drawing/2014/main" id="{638A761A-2562-4742-A9FA-F1BB0E5EB9C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9029141"/>
              </p:ext>
            </p:extLst>
          </p:nvPr>
        </p:nvGraphicFramePr>
        <p:xfrm>
          <a:off x="677334" y="1930400"/>
          <a:ext cx="8596668" cy="35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BBAE1E9-C533-428D-82E2-109C119BB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2FA743D-FABD-4A99-917B-CD84537D2D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38DD9E-9464-42A1-8BE7-167E148184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43951C6-179B-463A-BE5F-599307784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218" y="2059565"/>
            <a:ext cx="1266038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4581349-101D-4E5A-9BD8-343308C952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2408" y="3929553"/>
            <a:ext cx="1285434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pic>
        <p:nvPicPr>
          <p:cNvPr id="13" name="Obraz 12" descr="Obraz zawierający mapa&#10;&#10;Opis wygenerowany automatycznie">
            <a:extLst>
              <a:ext uri="{FF2B5EF4-FFF2-40B4-BE49-F238E27FC236}">
                <a16:creationId xmlns:a16="http://schemas.microsoft.com/office/drawing/2014/main" id="{289FC974-6C19-48DE-A5B7-1C032D06E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0E667D02-7383-445D-9234-0E29A1436128}"/>
              </a:ext>
            </a:extLst>
          </p:cNvPr>
          <p:cNvSpPr/>
          <p:nvPr userDrawn="1"/>
        </p:nvSpPr>
        <p:spPr>
          <a:xfrm>
            <a:off x="0" y="5451218"/>
            <a:ext cx="12192000" cy="1296000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2"/>
            <a:ext cx="10442643" cy="2236523"/>
          </a:xfrm>
        </p:spPr>
        <p:txBody>
          <a:bodyPr anchor="t">
            <a:normAutofit/>
          </a:bodyPr>
          <a:lstStyle>
            <a:lvl1pPr algn="l">
              <a:defRPr sz="3000" cap="none" baseline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00895"/>
            <a:ext cx="10820400" cy="255273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367F61F-8A4D-4AC3-A705-E92F55A6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6" t="-8881" r="-4485" b="-10059"/>
          <a:stretch/>
        </p:blipFill>
        <p:spPr>
          <a:xfrm>
            <a:off x="10036285" y="5560034"/>
            <a:ext cx="1316247" cy="1080000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  <a:effectLst>
            <a:softEdge rad="101600"/>
          </a:effectLst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8E1BF736-35AA-4E29-96F8-24C02F7FE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6" y="5553628"/>
            <a:ext cx="1080000" cy="1080000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  <a:effectLst>
            <a:softEdge rad="1016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E001BA9-D110-43A1-803D-D4E11F2B7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8" r="1"/>
          <a:stretch/>
        </p:blipFill>
        <p:spPr>
          <a:xfrm>
            <a:off x="2922009" y="5560034"/>
            <a:ext cx="6347983" cy="1080000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6210175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19A03-F283-4E71-81CC-2DBDF23D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AB3332-DFD6-43AE-B63F-8FDEC8D99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03DC45-4B55-4FCE-98E4-060A3280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5E04-C9F7-440B-BE56-17310BAD5C55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634F4A-1A68-4B26-ACC6-7A6872D8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9B9D2C-154D-4CD4-AD10-9407DF1C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B01-9E16-4BB5-A0B1-FF1603E574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9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6E132A-9A83-47B5-BAB0-8ED514783E0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3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99C0-5487-41CC-9AAE-32074EFC6A0D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92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9B58-4F1C-4F99-B607-DA8E784732FF}" type="datetime1">
              <a:rPr lang="pl-PL" smtClean="0"/>
              <a:t>17.02.2022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54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A814-4D0E-47DF-86C5-AA17D173A6D5}" type="datetime1">
              <a:rPr lang="pl-PL" smtClean="0"/>
              <a:t>17.02.2022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6459-03F1-4105-BE0A-204AC48E8641}" type="datetime1">
              <a:rPr lang="pl-PL" smtClean="0"/>
              <a:t>17.02.2022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58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0FA0-118E-446C-ADEA-11822DBD41DC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4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9787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548B17-49CD-4CCB-AB39-13966239CCE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/>
        </p:blipFill>
        <p:spPr>
          <a:xfrm>
            <a:off x="0" y="-63931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3906" r:id="rId18"/>
    <p:sldLayoutId id="2147483760" r:id="rId19"/>
    <p:sldLayoutId id="2147484243" r:id="rId20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CED52-C7D9-4850-A71F-AD9FD2D2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0" y="484558"/>
            <a:ext cx="10946166" cy="1654959"/>
          </a:xfrm>
        </p:spPr>
        <p:txBody>
          <a:bodyPr anchor="ctr">
            <a:noAutofit/>
          </a:bodyPr>
          <a:lstStyle/>
          <a:p>
            <a:pPr algn="ctr"/>
            <a:r>
              <a:rPr lang="pl-PL" sz="4000" b="1" dirty="0"/>
              <a:t>Quiz wiedzy o sztuce i artystach</a:t>
            </a:r>
          </a:p>
        </p:txBody>
      </p:sp>
      <p:graphicFrame>
        <p:nvGraphicFramePr>
          <p:cNvPr id="8" name="Shape 239">
            <a:extLst>
              <a:ext uri="{FF2B5EF4-FFF2-40B4-BE49-F238E27FC236}">
                <a16:creationId xmlns:a16="http://schemas.microsoft.com/office/drawing/2014/main" id="{9C051088-7186-49BB-B49A-2F3C73F12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890230"/>
              </p:ext>
            </p:extLst>
          </p:nvPr>
        </p:nvGraphicFramePr>
        <p:xfrm>
          <a:off x="1078719" y="2139518"/>
          <a:ext cx="10018367" cy="31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04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B9522-F258-4476-A12E-B7FAA3A5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5/30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Najwybitniejszym twórcą malarstwa surrealistycznego był: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125939-2D3C-43FC-81E9-47DB737CD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Jan Matejko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George Braque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Salvador Dali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Joan Miró</a:t>
            </a:r>
          </a:p>
        </p:txBody>
      </p:sp>
    </p:spTree>
    <p:extLst>
      <p:ext uri="{BB962C8B-B14F-4D97-AF65-F5344CB8AC3E}">
        <p14:creationId xmlns:p14="http://schemas.microsoft.com/office/powerpoint/2010/main" val="348407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08A5D-4AC4-443A-89DF-0466084B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5/30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Najwybitniejszym twórcą malarstwa surrealistycznego był: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4CFD35-8D88-434C-BE19-AEDFDA2A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Salvador Dali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506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E78B0-7BEA-4830-91D3-12C46115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6/30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Antonio Stradivari był wybitnym włoskim: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800567-337F-4450-89EB-AC68C8B8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lutnikiem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poetą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rzeźbiarzem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malarzem</a:t>
            </a:r>
          </a:p>
        </p:txBody>
      </p:sp>
    </p:spTree>
    <p:extLst>
      <p:ext uri="{BB962C8B-B14F-4D97-AF65-F5344CB8AC3E}">
        <p14:creationId xmlns:p14="http://schemas.microsoft.com/office/powerpoint/2010/main" val="248380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8A4D6-03B6-414C-8466-4F36D62D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6/30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Antonio Stradivari był wybitnym włoskim: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2F0E7D-E13A-4DAA-BB0A-0F424782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lutnikiem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575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15F08D-C3D4-4C16-845F-991A1AAC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7/30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Gdzie znajduje się "Dama z łasiczką" wspaniały obraz Leonarda da Vinci?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474F1C-A819-46BE-AC25-AC00CCFA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Luwrze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Muzeum El Prado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Muzeum Czartoryskich w Krakowie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Muzeum Narodowym w Warszawie</a:t>
            </a:r>
          </a:p>
        </p:txBody>
      </p:sp>
    </p:spTree>
    <p:extLst>
      <p:ext uri="{BB962C8B-B14F-4D97-AF65-F5344CB8AC3E}">
        <p14:creationId xmlns:p14="http://schemas.microsoft.com/office/powerpoint/2010/main" val="277803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FFAB8-7479-4449-B27F-AB1ECA49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7/30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Gdzie znajduje się "Dama z łasiczką" wspaniały obraz Leonarda da Vinci?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B98002-BDA6-45E3-B6DF-B920635F4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w Muzeum Czartoryskich w Krakowie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148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5BC05-3E0A-485D-A36F-0351802D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8/30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Znanym kompozytorem wiedeńskich walców, m.in. ,,Nad pięknym modrym Dunajem" był: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072182-921E-41BD-A1DA-D33F380C4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Joseph Haydn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Amadeusz Mozart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Johann Strauss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Robert Stolz</a:t>
            </a:r>
          </a:p>
        </p:txBody>
      </p:sp>
    </p:spTree>
    <p:extLst>
      <p:ext uri="{BB962C8B-B14F-4D97-AF65-F5344CB8AC3E}">
        <p14:creationId xmlns:p14="http://schemas.microsoft.com/office/powerpoint/2010/main" val="130846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AB1B75-9A14-4BEB-B707-D3DD81DA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8/30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Znanym kompozytorem wiedeńskich walców, m.in. ,,Nad pięknym modrym Dunajem" był: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B66538-27BE-4675-B7F1-AB106BE9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Johann Strauss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748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2F7ACF-69D7-43E4-A5F4-3516EA80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9/30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Wenus z Milo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A1FB0-CBD4-4712-AEE8-340B2C2A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słynna rzeźba Michała Anioła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posąg dłuta Augusta Rodina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słynna rzeźba starożytnej 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jedna z mitologicznych muz</a:t>
            </a:r>
          </a:p>
        </p:txBody>
      </p:sp>
    </p:spTree>
    <p:extLst>
      <p:ext uri="{BB962C8B-B14F-4D97-AF65-F5344CB8AC3E}">
        <p14:creationId xmlns:p14="http://schemas.microsoft.com/office/powerpoint/2010/main" val="236785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7FCE9-9CC9-47F8-8612-C349A0A3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9/30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Wenus z Milo to: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EA699C-5EA1-4BB6-AF10-F2C4109A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słynna rzeźba starożytnej 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808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42787-6F01-4122-8CE1-4E010D26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Który holenderski artysta namalował słynny obraz "Słoneczniki"?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B9257F-1B98-4E4C-9304-445399939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Paul Gauguin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Paul Signac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Vincent van Gogh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Eduard Karsen</a:t>
            </a:r>
          </a:p>
        </p:txBody>
      </p:sp>
    </p:spTree>
    <p:extLst>
      <p:ext uri="{BB962C8B-B14F-4D97-AF65-F5344CB8AC3E}">
        <p14:creationId xmlns:p14="http://schemas.microsoft.com/office/powerpoint/2010/main" val="126010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D5CE22-EEC7-4427-A357-942EA544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10/30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Flamenco to hiszpański: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A4BE0D-3162-4D1B-BBB3-4F627E8E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folklor obejmujący muzykę, śpiew i taniec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instrument muzyczny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styl w architekturze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historyczny zespół muzyczny</a:t>
            </a:r>
          </a:p>
        </p:txBody>
      </p:sp>
    </p:spTree>
    <p:extLst>
      <p:ext uri="{BB962C8B-B14F-4D97-AF65-F5344CB8AC3E}">
        <p14:creationId xmlns:p14="http://schemas.microsoft.com/office/powerpoint/2010/main" val="363686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A6724-B479-4E40-A1E6-778DD2DF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10/30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Flamenco to hiszpański: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7F438E-F52F-4B23-A0DB-FD73481F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folklor obejmujący muzykę, śpiew i taniec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872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383714-792D-4C78-9D42-E943C6AC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11/30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Kto był autorem powieści "Don Kichot z La Manchy"?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F449B5-FDA9-447D-A0F3-4900A614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Eduardo Mendoza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Miguel de Cervantes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Alexandre Dumas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Sancho Pansa</a:t>
            </a:r>
          </a:p>
        </p:txBody>
      </p:sp>
    </p:spTree>
    <p:extLst>
      <p:ext uri="{BB962C8B-B14F-4D97-AF65-F5344CB8AC3E}">
        <p14:creationId xmlns:p14="http://schemas.microsoft.com/office/powerpoint/2010/main" val="254253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EDAD8-53BA-42C3-ACD3-39603A4C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11/30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Kto był autorem powieści "Don Kichot z La Manchy"?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4DAA31-2FA2-44F0-A9E3-F8822350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Miguel de Cervantes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697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89537B-C310-4CFB-AF47-42CC2A3E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12/30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Jednym z czołowych przedstawicieli secesji byt czeski grafik i malarz: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7DD843-498E-4E43-84EB-8CA4C394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Alfons Mucha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Victor Horta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Pablo Picasso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Emil Orlík</a:t>
            </a:r>
          </a:p>
        </p:txBody>
      </p:sp>
    </p:spTree>
    <p:extLst>
      <p:ext uri="{BB962C8B-B14F-4D97-AF65-F5344CB8AC3E}">
        <p14:creationId xmlns:p14="http://schemas.microsoft.com/office/powerpoint/2010/main" val="185135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2C9D7-329A-4A60-999B-5C4A7752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12/30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Jednym z czołowych przedstawicieli secesji byt czeski grafik i malarz: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2262D0-8A2C-4903-BA2D-B5B79679C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Alfons Mucha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6102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3AA47-FB05-48AD-B10D-C7F2EA01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13/30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Gdzie znaleziono słynne naskalne malowidła z okresu paleolitu?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A4AABE-325B-4DFC-A1C3-EB3EC4B1A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w Lascaux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Biskupinie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Mykenach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Krzemionkach</a:t>
            </a:r>
          </a:p>
        </p:txBody>
      </p:sp>
    </p:spTree>
    <p:extLst>
      <p:ext uri="{BB962C8B-B14F-4D97-AF65-F5344CB8AC3E}">
        <p14:creationId xmlns:p14="http://schemas.microsoft.com/office/powerpoint/2010/main" val="256584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7FED0-4EF4-4FAD-84A2-47FA9E53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13/30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Gdzie znaleziono słynne naskalne malowidła z okresu paleolitu?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76ED9F-929F-465A-A8DA-22371418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w Lascaux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1456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C4079-511E-4D8D-9F3A-70459919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14/30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Gdzie odbywa się międzynarodowy festiwal filmowy, na którym nagrodą dla najlepszego filmu jest Złota Palma?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6C04C7-EF9A-4CFA-A323-E91D44E1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Berlinie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 Cannes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 Wenecji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 Paryżu</a:t>
            </a:r>
          </a:p>
        </p:txBody>
      </p:sp>
    </p:spTree>
    <p:extLst>
      <p:ext uri="{BB962C8B-B14F-4D97-AF65-F5344CB8AC3E}">
        <p14:creationId xmlns:p14="http://schemas.microsoft.com/office/powerpoint/2010/main" val="3775166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76B96-0F4D-4878-AD21-C2211CF5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14/30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Gdzie odbywa się międzynarodowy festiwal filmowy, na którym nagrodą dla najlepszego filmu jest Złota Palma?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D99012-0490-4029-8E49-331E5890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w Cannes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613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3CD8A-19AE-4998-A15F-5FC8D37D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Który holenderski artysta namalował słynny obraz "Słoneczniki"?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A5DB0F-9BE9-4369-93EE-702D0CE3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Vincent van Gogh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240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0B5134-E45B-434B-B62D-922519AB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15/30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Kto powiedział: "Niepodobna wstąpić do tej samej rzeki"?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AB1A35-5001-459B-B3B8-EE9C9CB7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Horacy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Kartezjusz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Heraklit z Efezu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Wergiliusz</a:t>
            </a:r>
          </a:p>
        </p:txBody>
      </p:sp>
    </p:spTree>
    <p:extLst>
      <p:ext uri="{BB962C8B-B14F-4D97-AF65-F5344CB8AC3E}">
        <p14:creationId xmlns:p14="http://schemas.microsoft.com/office/powerpoint/2010/main" val="3811954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067523-FDDE-4EC9-80A9-0AD7AFDB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15/30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Kto powiedział: "Niepodobna wstąpić do tej samej rzeki"?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2D5D2F-A126-477F-9D88-455B77F6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Heraklit z Efezu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3099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ECD89-5F07-45F5-8E49-24EA53B6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16/30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Most Karola jest jednym z cenniejszych zabytków jakiego miasta?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3217D0-470F-40CA-87DD-C6F68C45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Budapesztu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Madrytu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Pragi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Wiednia</a:t>
            </a:r>
          </a:p>
        </p:txBody>
      </p:sp>
    </p:spTree>
    <p:extLst>
      <p:ext uri="{BB962C8B-B14F-4D97-AF65-F5344CB8AC3E}">
        <p14:creationId xmlns:p14="http://schemas.microsoft.com/office/powerpoint/2010/main" val="1885382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60E116-EC48-48C3-B9B3-31AAD29C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16/30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Most Karola jest jednym z cenniejszych zabytków jakiego miasta?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4A796B-A08B-4EA1-9D8F-DE030208F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Pragi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5846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9877C-D1CC-4D67-BB39-99891F76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17/30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Secesja to styl w sztuce europejskiej na przełomie XIX i XX w., który we Francji nosił nazwę: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91AC05-D5E9-46FF-87A7-CBB575016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Jugendstil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Art Nouveau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Stile floreale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Modernismo</a:t>
            </a:r>
          </a:p>
        </p:txBody>
      </p:sp>
    </p:spTree>
    <p:extLst>
      <p:ext uri="{BB962C8B-B14F-4D97-AF65-F5344CB8AC3E}">
        <p14:creationId xmlns:p14="http://schemas.microsoft.com/office/powerpoint/2010/main" val="3451069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C7527-8FA1-4C1F-B8FB-AE27C191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17/30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Secesja to styl w sztuce europejskiej na przełomie XIX i XX w., który we Francji nosił nazwę: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07C22F-E6D2-4DC3-9D89-DD35110C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Art Nouveau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62319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ED472-F69F-4A45-B687-91367DBC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18/30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Winston Churchill był laureatem nagrody Nobla w dziedzinie: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B01C06-A72A-429A-9251-D495685F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ekonomii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nauk politycznych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była to nagroda pokojowa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literatury</a:t>
            </a:r>
          </a:p>
        </p:txBody>
      </p:sp>
    </p:spTree>
    <p:extLst>
      <p:ext uri="{BB962C8B-B14F-4D97-AF65-F5344CB8AC3E}">
        <p14:creationId xmlns:p14="http://schemas.microsoft.com/office/powerpoint/2010/main" val="4246056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19AE3-BA53-49A3-A7B7-4C8F58BA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18/30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Winston Churchill był laureatem nagrody Nobla w dziedzinie: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7368C9-00CD-4082-86F5-BCF493BE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literatury</a:t>
            </a:r>
          </a:p>
        </p:txBody>
      </p:sp>
    </p:spTree>
    <p:extLst>
      <p:ext uri="{BB962C8B-B14F-4D97-AF65-F5344CB8AC3E}">
        <p14:creationId xmlns:p14="http://schemas.microsoft.com/office/powerpoint/2010/main" val="2229704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55F184-3EEC-42F5-846E-FAB896CF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19/30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Główne ośrodki cywilizacji minojskiej mieściły się na greckiej wyspie: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01CCD6-EC51-4870-9831-65BD808B0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Kreta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Itaka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Rodos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Hydra</a:t>
            </a:r>
          </a:p>
        </p:txBody>
      </p:sp>
    </p:spTree>
    <p:extLst>
      <p:ext uri="{BB962C8B-B14F-4D97-AF65-F5344CB8AC3E}">
        <p14:creationId xmlns:p14="http://schemas.microsoft.com/office/powerpoint/2010/main" val="182417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B41022-BB24-478C-87E5-B87FAC24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19/30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Główne ośrodki cywilizacji minojskiej mieściły się na greckiej wyspie: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C7DBFA-8864-4B77-AF80-D76EB836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Kreta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658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1549E-DB78-4E6C-9414-52FB6087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Style: dorycki, joński i koryncki występowały w starożytnej architekturze: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317F5D-CB20-4B54-8DBF-3032AF6E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greckiej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rzymskiej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celtyckiej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masońskiej</a:t>
            </a:r>
          </a:p>
        </p:txBody>
      </p:sp>
    </p:spTree>
    <p:extLst>
      <p:ext uri="{BB962C8B-B14F-4D97-AF65-F5344CB8AC3E}">
        <p14:creationId xmlns:p14="http://schemas.microsoft.com/office/powerpoint/2010/main" val="594167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BACA9-EEA7-4DA9-9C03-B6AAEF59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20/30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"Zbrodnia i kara" to znana powieść jakiego autora?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E44165-397E-41A1-800C-BAED44FB0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Fiodora Dostojewskiego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Aleksandra Puszkina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Antoniego Czechowa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Bolesława Prusa</a:t>
            </a:r>
          </a:p>
        </p:txBody>
      </p:sp>
    </p:spTree>
    <p:extLst>
      <p:ext uri="{BB962C8B-B14F-4D97-AF65-F5344CB8AC3E}">
        <p14:creationId xmlns:p14="http://schemas.microsoft.com/office/powerpoint/2010/main" val="4252812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E19F8-AB56-4AE2-AA40-C6DE61BF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20/30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"Zbrodnia i kara" to znana powieść jakiego autora?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DC60CE-9A6E-4687-A75A-81923CCF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Fiodora Dostojewskiego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7338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8F0FFD-604A-4942-97FF-69EBEB18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21/30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"Big Ben"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651E44-6CBB-4E20-B184-59A0FA5C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teatr satyryczny założony w Gdańsku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wieża zegarowa w Londynie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angielski zespół rockowy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tradycyjna potrawa irlandzka</a:t>
            </a:r>
          </a:p>
        </p:txBody>
      </p:sp>
    </p:spTree>
    <p:extLst>
      <p:ext uri="{BB962C8B-B14F-4D97-AF65-F5344CB8AC3E}">
        <p14:creationId xmlns:p14="http://schemas.microsoft.com/office/powerpoint/2010/main" val="1832093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08A05-4366-4628-B18A-3D59CAFC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21/30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"Big Ben" to: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A14D9C-EA4D-420E-BB16-7C86A316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wieża zegarowa w Londynie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6389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973BCC-5222-4903-81AE-E4C26349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22/30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Krzywa Wieża w Pizie należy do kompleksu zabudowań w stylu: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5F7347-BD9B-4DD1-A7FA-AA18A2055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gotyckim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renesansowym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romańskim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jońskim</a:t>
            </a:r>
          </a:p>
        </p:txBody>
      </p:sp>
    </p:spTree>
    <p:extLst>
      <p:ext uri="{BB962C8B-B14F-4D97-AF65-F5344CB8AC3E}">
        <p14:creationId xmlns:p14="http://schemas.microsoft.com/office/powerpoint/2010/main" val="42843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533E3-755C-4D2B-9F16-F4B0D44C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22/30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Krzywa Wieża w Pizie należy do kompleksu zabudowań w stylu: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987DC8-D54E-4AB6-97F0-FF00444C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romańskim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2154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982CA-B5B5-400D-830A-699CD36B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23/30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Edith Piaf była słynną francuską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C77D1A-D306-42C5-B681-C872397E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malarką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pieśniarką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tancerką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pisarką</a:t>
            </a:r>
          </a:p>
        </p:txBody>
      </p:sp>
    </p:spTree>
    <p:extLst>
      <p:ext uri="{BB962C8B-B14F-4D97-AF65-F5344CB8AC3E}">
        <p14:creationId xmlns:p14="http://schemas.microsoft.com/office/powerpoint/2010/main" val="855469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3A298-0F48-47CF-8DE1-85320D1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23/30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Edith Piaf była słynną francuską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93CB2E-4CE6-451D-8B6C-9481A6D5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pieśniarką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4567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0B75DA-BFA3-44CC-B6E1-0CDB42DA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24/30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Odchylenie Krzywej Wieży w Pizie od pionu wynosi około: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35F22D-1756-469E-A147-E9B8BAE7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2 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4,5 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6 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9 m</a:t>
            </a:r>
          </a:p>
        </p:txBody>
      </p:sp>
    </p:spTree>
    <p:extLst>
      <p:ext uri="{BB962C8B-B14F-4D97-AF65-F5344CB8AC3E}">
        <p14:creationId xmlns:p14="http://schemas.microsoft.com/office/powerpoint/2010/main" val="2052182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EE4C5-0646-43ED-9B15-D04438F7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24/30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Odchylenie Krzywej Wieży w Pizie od pionu wynosi około: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551A73-8DA6-4EB0-AE22-030F8A48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4,5 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138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B1D48-22C3-4738-B458-004335D8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Style: dorycki, joński i koryncki występowały w starożytnej architekturze: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029D80-2857-4AA0-BDF3-BA4F6AC8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greckiej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1886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35CD0B-137B-42C9-85D7-D521C94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25/30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Słynny współczesny polski muzyk i kompozytor jazzowy, Michał Urbaniak, gra na saksofonie i na: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8BB118-18AF-465D-9F5B-527D4AC0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skrzypcach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pianinie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trąbce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wiolonczeli</a:t>
            </a:r>
          </a:p>
        </p:txBody>
      </p:sp>
    </p:spTree>
    <p:extLst>
      <p:ext uri="{BB962C8B-B14F-4D97-AF65-F5344CB8AC3E}">
        <p14:creationId xmlns:p14="http://schemas.microsoft.com/office/powerpoint/2010/main" val="3285769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70291-8422-4068-992F-F3C371BF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25/30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Słynny współczesny polski muzyk i kompozytor jazzowy, Michał Urbaniak, gra na saksofonie i na: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6B320F-4908-4DEF-9251-2E4C9603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skrzypcach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9037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8D634-9D87-4386-B6F3-0C708AD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Pytanie 26/30</a:t>
            </a:r>
            <a:b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Wieżowiec Swiss Re (zwany, "Korniszonem") o aerodynamicznym, </a:t>
            </a:r>
            <a:r>
              <a:rPr lang="pl-PL" b="1" i="0" u="none" strike="noStrike" baseline="0" dirty="0" err="1">
                <a:solidFill>
                  <a:srgbClr val="BF8F00"/>
                </a:solidFill>
                <a:latin typeface="Times New Roman" panose="02020603050405020304" pitchFamily="18" charset="0"/>
              </a:rPr>
              <a:t>korniszonowatym</a:t>
            </a: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 kształcie wybudowano w 2003 r. w: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B634FC-85C2-400B-B1C8-2691266D4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Bonn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Paryżu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Wiedniu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Londynie</a:t>
            </a:r>
          </a:p>
        </p:txBody>
      </p:sp>
    </p:spTree>
    <p:extLst>
      <p:ext uri="{BB962C8B-B14F-4D97-AF65-F5344CB8AC3E}">
        <p14:creationId xmlns:p14="http://schemas.microsoft.com/office/powerpoint/2010/main" val="2586001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83410-B2CC-4681-8DD0-926BAEDE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Pytanie 26/30</a:t>
            </a:r>
            <a:b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Wieżowiec Swiss Re (zwany, "Korniszonem") o aerodynamicznym, </a:t>
            </a:r>
            <a:r>
              <a:rPr lang="pl-PL" b="1" i="0" u="none" strike="noStrike" baseline="0" dirty="0" err="1">
                <a:solidFill>
                  <a:srgbClr val="BF8F00"/>
                </a:solidFill>
                <a:latin typeface="Times New Roman" panose="02020603050405020304" pitchFamily="18" charset="0"/>
              </a:rPr>
              <a:t>korniszonowatym</a:t>
            </a: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 kształcie wybudowano w 2003 r. w:</a:t>
            </a:r>
            <a:endParaRPr lang="pl-PL" b="1" i="0" u="none" strike="noStrike" baseline="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0176CC-FBAE-48C3-87FE-E4C4AAE1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Londynie</a:t>
            </a:r>
          </a:p>
        </p:txBody>
      </p:sp>
    </p:spTree>
    <p:extLst>
      <p:ext uri="{BB962C8B-B14F-4D97-AF65-F5344CB8AC3E}">
        <p14:creationId xmlns:p14="http://schemas.microsoft.com/office/powerpoint/2010/main" val="2323401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089CD-CD43-4CE2-9200-F8F89649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27/30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Rzeźbiarzem starożytnej Grecji, który opracował matematyczny kanon proporcji ciała ludzkiego, był: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D17313-B632-46D9-96EC-E66C293B2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Skopas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Fidiasz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Poliklet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Amadeusz</a:t>
            </a:r>
          </a:p>
        </p:txBody>
      </p:sp>
    </p:spTree>
    <p:extLst>
      <p:ext uri="{BB962C8B-B14F-4D97-AF65-F5344CB8AC3E}">
        <p14:creationId xmlns:p14="http://schemas.microsoft.com/office/powerpoint/2010/main" val="249676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9C31F0-A256-4DAE-8D7D-02556586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Pytanie 27/30</a:t>
            </a:r>
            <a:br>
              <a:rPr lang="pl-PL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Rzeźbiarzem starożytnej Grecji, który opracował matematyczny kanon proporcji ciała ludzkiego, był:</a:t>
            </a:r>
            <a:endParaRPr lang="pl-PL" b="1" i="0" u="none" strike="noStrike" baseline="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74D7D9-A2C1-4CC6-8F29-5EFF8B04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Poliklet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1461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687269-6047-4630-9ECC-C4906C1D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28/30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Najważniejszym przykładem starożytnego malarstwa rzymskiego są malowidła ścienne: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94A271-F12C-4F56-820F-636D5F1E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z Pompei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z Placentii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z Rawenny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z Lasco</a:t>
            </a:r>
          </a:p>
        </p:txBody>
      </p:sp>
    </p:spTree>
    <p:extLst>
      <p:ext uri="{BB962C8B-B14F-4D97-AF65-F5344CB8AC3E}">
        <p14:creationId xmlns:p14="http://schemas.microsoft.com/office/powerpoint/2010/main" val="1290762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48CF8F-3872-4A3A-A2D8-003C5012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28/30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Najważniejszym przykładem starożytnego malarstwa rzymskiego są malowidła ścienne: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B92653-1B81-4DA1-B54F-AB748AC8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z Pompei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1938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4A672-BD4F-4576-A4F3-5F0CA179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29/30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Fasada kościoła w Arles, we Francji, stanowi jeden z najwspanialszych przykładów rzeźby: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6851AD-263E-4C84-B305-33EA121B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romańskiej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barokowej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renesansowej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greckiej</a:t>
            </a:r>
          </a:p>
        </p:txBody>
      </p:sp>
    </p:spTree>
    <p:extLst>
      <p:ext uri="{BB962C8B-B14F-4D97-AF65-F5344CB8AC3E}">
        <p14:creationId xmlns:p14="http://schemas.microsoft.com/office/powerpoint/2010/main" val="3731081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EBC44-1D00-4042-BD45-967A8D3A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29/30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Fasada kościoła w Arles, we Francji, stanowi jeden z najwspanialszych przykładów rzeźby: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3C54EE-2F39-4B27-BBA6-B55B9C9E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romańskiej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892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8A8E7-93C8-4EB5-994A-12B2BB99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August Rodin był wybitnym XIX-wiecznym: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038D63-6DA9-434A-BFBB-42BD297EE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architektem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rzeźbiarzem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malarzem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pisarzem</a:t>
            </a:r>
          </a:p>
        </p:txBody>
      </p:sp>
    </p:spTree>
    <p:extLst>
      <p:ext uri="{BB962C8B-B14F-4D97-AF65-F5344CB8AC3E}">
        <p14:creationId xmlns:p14="http://schemas.microsoft.com/office/powerpoint/2010/main" val="27772317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3F605-06B1-4D96-B7D5-7D59818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30/30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"Wehikuł czasu" to najsłynniejsza powieść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326852-F5C4-48C7-B578-EB6E28D0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Juliusza Verne'a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Stanisława Lema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Herberta George'a Wellsa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Ryszarda Riedla</a:t>
            </a:r>
          </a:p>
        </p:txBody>
      </p:sp>
    </p:spTree>
    <p:extLst>
      <p:ext uri="{BB962C8B-B14F-4D97-AF65-F5344CB8AC3E}">
        <p14:creationId xmlns:p14="http://schemas.microsoft.com/office/powerpoint/2010/main" val="707085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2684B4-E334-4D4B-B73B-4206CBB6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30/30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"Wehikuł czasu" to najsłynniejsza powieść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7BB004-A96E-4172-B0AF-74F82FE0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Herberta George'a Wellsa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5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EBC8B-3B95-4DE6-B778-00CF23B2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3/30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August Rodin był wybitnym XIX-wiecznym: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BC00A4-5824-45A8-98A1-B31951BB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rzeźbiarzem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59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9E705-B4A7-4542-BBD8-3C6E8751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4/30</a:t>
            </a: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Hiszpańskim reżyserem, twórcą nagrodzonego Oscarem filmu "Wszystko o mojej matce"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07BEC4-4F05-47EB-832E-B1CE8041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	Luis Bunuel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	Pedro Almodóvar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	Carlos Saura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	Víctor Erice</a:t>
            </a:r>
          </a:p>
        </p:txBody>
      </p:sp>
    </p:spTree>
    <p:extLst>
      <p:ext uri="{BB962C8B-B14F-4D97-AF65-F5344CB8AC3E}">
        <p14:creationId xmlns:p14="http://schemas.microsoft.com/office/powerpoint/2010/main" val="385605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0EEF9-0649-4A94-ADCF-43115277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Pytanie 4/30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Hiszpańskim reżyserem, twórcą nagrodzonego Oscarem filmu "Wszystko o mojej matce" jest:</a:t>
            </a:r>
            <a:endParaRPr lang="pl-PL" b="1" i="0" u="none" strike="noStrike" baseline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C3B33B-F62A-4982-8B77-210DB3EE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Pedro Almodóvar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  <a:p>
            <a:pPr marR="0" lvl="0" rtl="0"/>
            <a:r>
              <a:rPr lang="pl-PL" b="0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  <a:t>D.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2270053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2457</TotalTime>
  <Words>1951</Words>
  <Application>Microsoft Office PowerPoint</Application>
  <PresentationFormat>Panoramiczny</PresentationFormat>
  <Paragraphs>305</Paragraphs>
  <Slides>61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6" baseType="lpstr">
      <vt:lpstr>Arial</vt:lpstr>
      <vt:lpstr>Calibri</vt:lpstr>
      <vt:lpstr>Century Gothic</vt:lpstr>
      <vt:lpstr>Times New Roman</vt:lpstr>
      <vt:lpstr>Para</vt:lpstr>
      <vt:lpstr>Quiz wiedzy o sztuce i artystach</vt:lpstr>
      <vt:lpstr>Pytanie 1/30  Który holenderski artysta namalował słynny obraz "Słoneczniki"?</vt:lpstr>
      <vt:lpstr>Pytanie 1/30  Który holenderski artysta namalował słynny obraz "Słoneczniki"?</vt:lpstr>
      <vt:lpstr>Pytanie 2/30  Style: dorycki, joński i koryncki występowały w starożytnej architekturze:</vt:lpstr>
      <vt:lpstr>Pytanie 2/30  Style: dorycki, joński i koryncki występowały w starożytnej architekturze:</vt:lpstr>
      <vt:lpstr>Pytanie 3/30  August Rodin był wybitnym XIX-wiecznym:</vt:lpstr>
      <vt:lpstr>Pytanie 3/30  August Rodin był wybitnym XIX-wiecznym:</vt:lpstr>
      <vt:lpstr>Pytanie 4/30  Hiszpańskim reżyserem, twórcą nagrodzonego Oscarem filmu "Wszystko o mojej matce" jest:</vt:lpstr>
      <vt:lpstr>Pytanie 4/30  Hiszpańskim reżyserem, twórcą nagrodzonego Oscarem filmu "Wszystko o mojej matce" jest:</vt:lpstr>
      <vt:lpstr>Pytanie 5/30  Najwybitniejszym twórcą malarstwa surrealistycznego był:</vt:lpstr>
      <vt:lpstr>Pytanie 5/30  Najwybitniejszym twórcą malarstwa surrealistycznego był:</vt:lpstr>
      <vt:lpstr>Pytanie 6/30  Antonio Stradivari był wybitnym włoskim:</vt:lpstr>
      <vt:lpstr>Pytanie 6/30  Antonio Stradivari był wybitnym włoskim:</vt:lpstr>
      <vt:lpstr>Pytanie 7/30  Gdzie znajduje się "Dama z łasiczką" wspaniały obraz Leonarda da Vinci?</vt:lpstr>
      <vt:lpstr>Pytanie 7/30  Gdzie znajduje się "Dama z łasiczką" wspaniały obraz Leonarda da Vinci?</vt:lpstr>
      <vt:lpstr>Pytanie 8/30  Znanym kompozytorem wiedeńskich walców, m.in. ,,Nad pięknym modrym Dunajem" był:</vt:lpstr>
      <vt:lpstr>Pytanie 8/30  Znanym kompozytorem wiedeńskich walców, m.in. ,,Nad pięknym modrym Dunajem" był:</vt:lpstr>
      <vt:lpstr>Pytanie 9/30  Wenus z Milo to:</vt:lpstr>
      <vt:lpstr>Pytanie 9/30  Wenus z Milo to:</vt:lpstr>
      <vt:lpstr>Pytanie 10/30  Flamenco to hiszpański:</vt:lpstr>
      <vt:lpstr>Pytanie 10/30  Flamenco to hiszpański:</vt:lpstr>
      <vt:lpstr>Pytanie 11/30  Kto był autorem powieści "Don Kichot z La Manchy"?</vt:lpstr>
      <vt:lpstr>Pytanie 11/30  Kto był autorem powieści "Don Kichot z La Manchy"?</vt:lpstr>
      <vt:lpstr>Pytanie 12/30  Jednym z czołowych przedstawicieli secesji byt czeski grafik i malarz:</vt:lpstr>
      <vt:lpstr>Pytanie 12/30  Jednym z czołowych przedstawicieli secesji byt czeski grafik i malarz:</vt:lpstr>
      <vt:lpstr>Pytanie 13/30  Gdzie znaleziono słynne naskalne malowidła z okresu paleolitu?</vt:lpstr>
      <vt:lpstr>Pytanie 13/30  Gdzie znaleziono słynne naskalne malowidła z okresu paleolitu?</vt:lpstr>
      <vt:lpstr>Pytanie 14/30  Gdzie odbywa się międzynarodowy festiwal filmowy, na którym nagrodą dla najlepszego filmu jest Złota Palma?</vt:lpstr>
      <vt:lpstr>Pytanie 14/30  Gdzie odbywa się międzynarodowy festiwal filmowy, na którym nagrodą dla najlepszego filmu jest Złota Palma?</vt:lpstr>
      <vt:lpstr>Pytanie 15/30  Kto powiedział: "Niepodobna wstąpić do tej samej rzeki"?</vt:lpstr>
      <vt:lpstr>Pytanie 15/30  Kto powiedział: "Niepodobna wstąpić do tej samej rzeki"?</vt:lpstr>
      <vt:lpstr>Pytanie 16/30  Most Karola jest jednym z cenniejszych zabytków jakiego miasta?</vt:lpstr>
      <vt:lpstr>Pytanie 16/30  Most Karola jest jednym z cenniejszych zabytków jakiego miasta?</vt:lpstr>
      <vt:lpstr>Pytanie 17/30  Secesja to styl w sztuce europejskiej na przełomie XIX i XX w., który we Francji nosił nazwę:</vt:lpstr>
      <vt:lpstr>Pytanie 17/30  Secesja to styl w sztuce europejskiej na przełomie XIX i XX w., który we Francji nosił nazwę:</vt:lpstr>
      <vt:lpstr>Pytanie 18/30  Winston Churchill był laureatem nagrody Nobla w dziedzinie:</vt:lpstr>
      <vt:lpstr>Pytanie 18/30  Winston Churchill był laureatem nagrody Nobla w dziedzinie:</vt:lpstr>
      <vt:lpstr>Pytanie 19/30  Główne ośrodki cywilizacji minojskiej mieściły się na greckiej wyspie:</vt:lpstr>
      <vt:lpstr>Pytanie 19/30  Główne ośrodki cywilizacji minojskiej mieściły się na greckiej wyspie:</vt:lpstr>
      <vt:lpstr>Pytanie 20/30  "Zbrodnia i kara" to znana powieść jakiego autora?</vt:lpstr>
      <vt:lpstr>Pytanie 20/30  "Zbrodnia i kara" to znana powieść jakiego autora?</vt:lpstr>
      <vt:lpstr>Pytanie 21/30  "Big Ben" to:</vt:lpstr>
      <vt:lpstr>Pytanie 21/30  "Big Ben" to:</vt:lpstr>
      <vt:lpstr>Pytanie 22/30  Krzywa Wieża w Pizie należy do kompleksu zabudowań w stylu:</vt:lpstr>
      <vt:lpstr>Pytanie 22/30  Krzywa Wieża w Pizie należy do kompleksu zabudowań w stylu:</vt:lpstr>
      <vt:lpstr>Pytanie 23/30  Edith Piaf była słynną francuską</vt:lpstr>
      <vt:lpstr>Pytanie 23/30  Edith Piaf była słynną francuską</vt:lpstr>
      <vt:lpstr>Pytanie 24/30  Odchylenie Krzywej Wieży w Pizie od pionu wynosi około:</vt:lpstr>
      <vt:lpstr>Pytanie 24/30  Odchylenie Krzywej Wieży w Pizie od pionu wynosi około:</vt:lpstr>
      <vt:lpstr>Pytanie 25/30  Słynny współczesny polski muzyk i kompozytor jazzowy, Michał Urbaniak, gra na saksofonie i na:</vt:lpstr>
      <vt:lpstr>Pytanie 25/30  Słynny współczesny polski muzyk i kompozytor jazzowy, Michał Urbaniak, gra na saksofonie i na:</vt:lpstr>
      <vt:lpstr>Pytanie 26/30  Wieżowiec Swiss Re (zwany, "Korniszonem") o aerodynamicznym, korniszonowatym kształcie wybudowano w 2003 r. w:</vt:lpstr>
      <vt:lpstr>Pytanie 26/30  Wieżowiec Swiss Re (zwany, "Korniszonem") o aerodynamicznym, korniszonowatym kształcie wybudowano w 2003 r. w:</vt:lpstr>
      <vt:lpstr>Pytanie 27/30  Rzeźbiarzem starożytnej Grecji, który opracował matematyczny kanon proporcji ciała ludzkiego, był:</vt:lpstr>
      <vt:lpstr>Pytanie 27/30  Rzeźbiarzem starożytnej Grecji, który opracował matematyczny kanon proporcji ciała ludzkiego, był:</vt:lpstr>
      <vt:lpstr>Pytanie 28/30  Najważniejszym przykładem starożytnego malarstwa rzymskiego są malowidła ścienne:</vt:lpstr>
      <vt:lpstr>Pytanie 28/30  Najważniejszym przykładem starożytnego malarstwa rzymskiego są malowidła ścienne:</vt:lpstr>
      <vt:lpstr>Pytanie 29/30  Fasada kościoła w Arles, we Francji, stanowi jeden z najwspanialszych przykładów rzeźby:</vt:lpstr>
      <vt:lpstr>Pytanie 29/30  Fasada kościoła w Arles, we Francji, stanowi jeden z najwspanialszych przykładów rzeźby:</vt:lpstr>
      <vt:lpstr>Pytanie 30/30  "Wehikuł czasu" to najsłynniejsza powieść</vt:lpstr>
      <vt:lpstr>Pytanie 30/30  "Wehikuł czasu" to najsłynniejsza powieść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Jak nazywają się dwaj nierozłączni przyjaciele Simby? A. Timon i Pumba B. Simon i Rumba C. Limon i Bumba D. Pimon i Tumba</dc:title>
  <dc:creator>Andrzej Kasperkiewicz</dc:creator>
  <cp:lastModifiedBy>Andrzej Kasperkiewicz</cp:lastModifiedBy>
  <cp:revision>13</cp:revision>
  <dcterms:created xsi:type="dcterms:W3CDTF">2022-02-15T11:20:31Z</dcterms:created>
  <dcterms:modified xsi:type="dcterms:W3CDTF">2022-02-18T09:10:42Z</dcterms:modified>
</cp:coreProperties>
</file>